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9" r:id="rId2"/>
    <p:sldId id="262" r:id="rId3"/>
    <p:sldId id="302" r:id="rId4"/>
    <p:sldId id="303" r:id="rId5"/>
    <p:sldId id="260" r:id="rId6"/>
    <p:sldId id="284" r:id="rId7"/>
    <p:sldId id="311" r:id="rId8"/>
    <p:sldId id="263" r:id="rId9"/>
    <p:sldId id="265" r:id="rId10"/>
    <p:sldId id="268" r:id="rId11"/>
    <p:sldId id="271" r:id="rId12"/>
    <p:sldId id="272" r:id="rId13"/>
    <p:sldId id="279" r:id="rId14"/>
    <p:sldId id="299" r:id="rId15"/>
    <p:sldId id="273" r:id="rId16"/>
    <p:sldId id="274" r:id="rId17"/>
    <p:sldId id="275" r:id="rId18"/>
    <p:sldId id="277" r:id="rId19"/>
    <p:sldId id="308" r:id="rId20"/>
    <p:sldId id="280" r:id="rId21"/>
    <p:sldId id="281" r:id="rId22"/>
    <p:sldId id="283" r:id="rId23"/>
    <p:sldId id="309" r:id="rId24"/>
    <p:sldId id="286" r:id="rId25"/>
    <p:sldId id="287" r:id="rId26"/>
    <p:sldId id="304" r:id="rId27"/>
    <p:sldId id="305" r:id="rId28"/>
    <p:sldId id="306" r:id="rId29"/>
    <p:sldId id="288" r:id="rId30"/>
    <p:sldId id="307" r:id="rId31"/>
    <p:sldId id="289" r:id="rId32"/>
    <p:sldId id="290" r:id="rId33"/>
    <p:sldId id="310" r:id="rId34"/>
    <p:sldId id="297" r:id="rId35"/>
    <p:sldId id="298" r:id="rId3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uno" initials="A" lastIdx="1" clrIdx="0">
    <p:extLst>
      <p:ext uri="{19B8F6BF-5375-455C-9EA6-DF929625EA0E}">
        <p15:presenceInfo xmlns:p15="http://schemas.microsoft.com/office/powerpoint/2012/main" xmlns="" userId="Alun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6BCDDC"/>
    <a:srgbClr val="5B9BD5"/>
    <a:srgbClr val="D5F1F5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59" autoAdjust="0"/>
    <p:restoredTop sz="94364" autoAdjust="0"/>
  </p:normalViewPr>
  <p:slideViewPr>
    <p:cSldViewPr snapToGrid="0">
      <p:cViewPr varScale="1">
        <p:scale>
          <a:sx n="110" d="100"/>
          <a:sy n="110" d="100"/>
        </p:scale>
        <p:origin x="-108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C7BBC-DD35-42BE-A28D-C14F739804A6}" type="datetimeFigureOut">
              <a:rPr lang="pt-BR" smtClean="0"/>
              <a:pPr/>
              <a:t>07/10/2018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5F3CB3-6AB6-4EBF-95BF-0A614217CF1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85069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F3CB3-6AB6-4EBF-95BF-0A614217CF10}" type="slidenum">
              <a:rPr lang="pt-BR" smtClean="0"/>
              <a:pPr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2300226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F3CB3-6AB6-4EBF-95BF-0A614217CF10}" type="slidenum">
              <a:rPr lang="pt-BR" smtClean="0"/>
              <a:pPr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366800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F3CB3-6AB6-4EBF-95BF-0A614217CF10}" type="slidenum">
              <a:rPr lang="pt-BR" smtClean="0"/>
              <a:pPr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1407442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07/10/2018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958393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07/10/2018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94209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07/10/2018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16224643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Uma Parte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Freeform 7"/>
          <p:cNvSpPr>
            <a:spLocks/>
          </p:cNvSpPr>
          <p:nvPr/>
        </p:nvSpPr>
        <p:spPr bwMode="auto">
          <a:xfrm>
            <a:off x="11432460" y="6302667"/>
            <a:ext cx="759540" cy="555333"/>
          </a:xfrm>
          <a:custGeom>
            <a:avLst/>
            <a:gdLst/>
            <a:ahLst/>
            <a:cxnLst>
              <a:cxn ang="0">
                <a:pos x="1475" y="0"/>
              </a:cxn>
              <a:cxn ang="0">
                <a:pos x="742" y="258"/>
              </a:cxn>
              <a:cxn ang="0">
                <a:pos x="701" y="273"/>
              </a:cxn>
              <a:cxn ang="0">
                <a:pos x="660" y="290"/>
              </a:cxn>
              <a:cxn ang="0">
                <a:pos x="620" y="309"/>
              </a:cxn>
              <a:cxn ang="0">
                <a:pos x="582" y="329"/>
              </a:cxn>
              <a:cxn ang="0">
                <a:pos x="544" y="350"/>
              </a:cxn>
              <a:cxn ang="0">
                <a:pos x="508" y="373"/>
              </a:cxn>
              <a:cxn ang="0">
                <a:pos x="472" y="397"/>
              </a:cxn>
              <a:cxn ang="0">
                <a:pos x="437" y="422"/>
              </a:cxn>
              <a:cxn ang="0">
                <a:pos x="404" y="449"/>
              </a:cxn>
              <a:cxn ang="0">
                <a:pos x="371" y="477"/>
              </a:cxn>
              <a:cxn ang="0">
                <a:pos x="341" y="506"/>
              </a:cxn>
              <a:cxn ang="0">
                <a:pos x="311" y="536"/>
              </a:cxn>
              <a:cxn ang="0">
                <a:pos x="281" y="566"/>
              </a:cxn>
              <a:cxn ang="0">
                <a:pos x="254" y="599"/>
              </a:cxn>
              <a:cxn ang="0">
                <a:pos x="228" y="632"/>
              </a:cxn>
              <a:cxn ang="0">
                <a:pos x="203" y="666"/>
              </a:cxn>
              <a:cxn ang="0">
                <a:pos x="179" y="701"/>
              </a:cxn>
              <a:cxn ang="0">
                <a:pos x="158" y="738"/>
              </a:cxn>
              <a:cxn ang="0">
                <a:pos x="136" y="775"/>
              </a:cxn>
              <a:cxn ang="0">
                <a:pos x="117" y="813"/>
              </a:cxn>
              <a:cxn ang="0">
                <a:pos x="98" y="850"/>
              </a:cxn>
              <a:cxn ang="0">
                <a:pos x="82" y="890"/>
              </a:cxn>
              <a:cxn ang="0">
                <a:pos x="67" y="930"/>
              </a:cxn>
              <a:cxn ang="0">
                <a:pos x="53" y="970"/>
              </a:cxn>
              <a:cxn ang="0">
                <a:pos x="41" y="1011"/>
              </a:cxn>
              <a:cxn ang="0">
                <a:pos x="30" y="1053"/>
              </a:cxn>
              <a:cxn ang="0">
                <a:pos x="21" y="1096"/>
              </a:cxn>
              <a:cxn ang="0">
                <a:pos x="14" y="1138"/>
              </a:cxn>
              <a:cxn ang="0">
                <a:pos x="7" y="1181"/>
              </a:cxn>
              <a:cxn ang="0">
                <a:pos x="4" y="1224"/>
              </a:cxn>
              <a:cxn ang="0">
                <a:pos x="1" y="1269"/>
              </a:cxn>
              <a:cxn ang="0">
                <a:pos x="0" y="1313"/>
              </a:cxn>
              <a:cxn ang="0">
                <a:pos x="0" y="1578"/>
              </a:cxn>
              <a:cxn ang="0">
                <a:pos x="1475" y="1578"/>
              </a:cxn>
              <a:cxn ang="0">
                <a:pos x="1475" y="0"/>
              </a:cxn>
            </a:cxnLst>
            <a:rect l="0" t="0" r="r" b="b"/>
            <a:pathLst>
              <a:path w="1475" h="1578">
                <a:moveTo>
                  <a:pt x="1475" y="0"/>
                </a:moveTo>
                <a:lnTo>
                  <a:pt x="742" y="258"/>
                </a:lnTo>
                <a:lnTo>
                  <a:pt x="701" y="273"/>
                </a:lnTo>
                <a:lnTo>
                  <a:pt x="660" y="290"/>
                </a:lnTo>
                <a:lnTo>
                  <a:pt x="620" y="309"/>
                </a:lnTo>
                <a:lnTo>
                  <a:pt x="582" y="329"/>
                </a:lnTo>
                <a:lnTo>
                  <a:pt x="544" y="350"/>
                </a:lnTo>
                <a:lnTo>
                  <a:pt x="508" y="373"/>
                </a:lnTo>
                <a:lnTo>
                  <a:pt x="472" y="397"/>
                </a:lnTo>
                <a:lnTo>
                  <a:pt x="437" y="422"/>
                </a:lnTo>
                <a:lnTo>
                  <a:pt x="404" y="449"/>
                </a:lnTo>
                <a:lnTo>
                  <a:pt x="371" y="477"/>
                </a:lnTo>
                <a:lnTo>
                  <a:pt x="341" y="506"/>
                </a:lnTo>
                <a:lnTo>
                  <a:pt x="311" y="536"/>
                </a:lnTo>
                <a:lnTo>
                  <a:pt x="281" y="566"/>
                </a:lnTo>
                <a:lnTo>
                  <a:pt x="254" y="599"/>
                </a:lnTo>
                <a:lnTo>
                  <a:pt x="228" y="632"/>
                </a:lnTo>
                <a:lnTo>
                  <a:pt x="203" y="666"/>
                </a:lnTo>
                <a:lnTo>
                  <a:pt x="179" y="701"/>
                </a:lnTo>
                <a:lnTo>
                  <a:pt x="158" y="738"/>
                </a:lnTo>
                <a:lnTo>
                  <a:pt x="136" y="775"/>
                </a:lnTo>
                <a:lnTo>
                  <a:pt x="117" y="813"/>
                </a:lnTo>
                <a:lnTo>
                  <a:pt x="98" y="850"/>
                </a:lnTo>
                <a:lnTo>
                  <a:pt x="82" y="890"/>
                </a:lnTo>
                <a:lnTo>
                  <a:pt x="67" y="930"/>
                </a:lnTo>
                <a:lnTo>
                  <a:pt x="53" y="970"/>
                </a:lnTo>
                <a:lnTo>
                  <a:pt x="41" y="1011"/>
                </a:lnTo>
                <a:lnTo>
                  <a:pt x="30" y="1053"/>
                </a:lnTo>
                <a:lnTo>
                  <a:pt x="21" y="1096"/>
                </a:lnTo>
                <a:lnTo>
                  <a:pt x="14" y="1138"/>
                </a:lnTo>
                <a:lnTo>
                  <a:pt x="7" y="1181"/>
                </a:lnTo>
                <a:lnTo>
                  <a:pt x="4" y="1224"/>
                </a:lnTo>
                <a:lnTo>
                  <a:pt x="1" y="1269"/>
                </a:lnTo>
                <a:lnTo>
                  <a:pt x="0" y="1313"/>
                </a:lnTo>
                <a:lnTo>
                  <a:pt x="0" y="1578"/>
                </a:lnTo>
                <a:lnTo>
                  <a:pt x="1475" y="1578"/>
                </a:lnTo>
                <a:lnTo>
                  <a:pt x="1475" y="0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  <a:headEnd/>
            <a:tailEnd/>
          </a:ln>
        </p:spPr>
        <p:txBody>
          <a:bodyPr vert="horz" wrap="square" lIns="104255" tIns="52128" rIns="104255" bIns="52128" numCol="1" anchor="t" anchorCtr="0" compatLnSpc="1">
            <a:prstTxWarp prst="textNoShape">
              <a:avLst/>
            </a:prstTxWarp>
          </a:bodyPr>
          <a:lstStyle/>
          <a:p>
            <a:endParaRPr lang="pt-BR" sz="2394" dirty="0"/>
          </a:p>
        </p:txBody>
      </p:sp>
      <p:sp>
        <p:nvSpPr>
          <p:cNvPr id="18" name="Espaço Reservado para Texto 17"/>
          <p:cNvSpPr>
            <a:spLocks noGrp="1"/>
          </p:cNvSpPr>
          <p:nvPr>
            <p:ph type="body" sz="quarter" idx="11"/>
          </p:nvPr>
        </p:nvSpPr>
        <p:spPr>
          <a:xfrm>
            <a:off x="1981647" y="1208042"/>
            <a:ext cx="8546987" cy="5225211"/>
          </a:xfrm>
          <a:prstGeom prst="rect">
            <a:avLst/>
          </a:prstGeom>
        </p:spPr>
        <p:txBody>
          <a:bodyPr/>
          <a:lstStyle>
            <a:lvl1pPr>
              <a:buClr>
                <a:srgbClr val="32B9CD"/>
              </a:buClr>
              <a:defRPr>
                <a:latin typeface="Exo 2" pitchFamily="50" charset="0"/>
              </a:defRPr>
            </a:lvl1pPr>
            <a:lvl2pPr>
              <a:buClr>
                <a:srgbClr val="32B9CD"/>
              </a:buClr>
              <a:defRPr>
                <a:latin typeface="Exo 2" pitchFamily="50" charset="0"/>
              </a:defRPr>
            </a:lvl2pPr>
            <a:lvl3pPr>
              <a:buClr>
                <a:srgbClr val="32B9CD"/>
              </a:buClr>
              <a:defRPr>
                <a:latin typeface="Exo 2" pitchFamily="50" charset="0"/>
              </a:defRPr>
            </a:lvl3pPr>
            <a:lvl4pPr>
              <a:buClr>
                <a:srgbClr val="32B9CD"/>
              </a:buClr>
              <a:defRPr>
                <a:latin typeface="Exo 2" pitchFamily="50" charset="0"/>
              </a:defRPr>
            </a:lvl4pPr>
            <a:lvl5pPr>
              <a:buClr>
                <a:srgbClr val="32B9CD"/>
              </a:buClr>
              <a:defRPr>
                <a:latin typeface="Exo 2" pitchFamily="50" charset="0"/>
              </a:defRPr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32460" y="6563910"/>
            <a:ext cx="570147" cy="19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spcAft>
                <a:spcPct val="0"/>
              </a:spcAft>
              <a:defRPr sz="1140" b="1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‹nº›</a:t>
            </a:fld>
            <a:endParaRPr lang="pt-BR" sz="798" dirty="0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6" y="9"/>
            <a:ext cx="1661896" cy="1208438"/>
          </a:xfrm>
          <a:custGeom>
            <a:avLst/>
            <a:gdLst/>
            <a:ahLst/>
            <a:cxnLst>
              <a:cxn ang="0">
                <a:pos x="3091" y="1686"/>
              </a:cxn>
              <a:cxn ang="0">
                <a:pos x="3117" y="1687"/>
              </a:cxn>
              <a:cxn ang="0">
                <a:pos x="3156" y="1689"/>
              </a:cxn>
              <a:cxn ang="0">
                <a:pos x="3169" y="1687"/>
              </a:cxn>
              <a:cxn ang="0">
                <a:pos x="3252" y="1655"/>
              </a:cxn>
              <a:cxn ang="0">
                <a:pos x="3332" y="1617"/>
              </a:cxn>
              <a:cxn ang="0">
                <a:pos x="3408" y="1573"/>
              </a:cxn>
              <a:cxn ang="0">
                <a:pos x="3478" y="1523"/>
              </a:cxn>
              <a:cxn ang="0">
                <a:pos x="3545" y="1469"/>
              </a:cxn>
              <a:cxn ang="0">
                <a:pos x="3608" y="1411"/>
              </a:cxn>
              <a:cxn ang="0">
                <a:pos x="3665" y="1346"/>
              </a:cxn>
              <a:cxn ang="0">
                <a:pos x="3718" y="1279"/>
              </a:cxn>
              <a:cxn ang="0">
                <a:pos x="3765" y="1207"/>
              </a:cxn>
              <a:cxn ang="0">
                <a:pos x="3807" y="1133"/>
              </a:cxn>
              <a:cxn ang="0">
                <a:pos x="3842" y="1055"/>
              </a:cxn>
              <a:cxn ang="0">
                <a:pos x="3872" y="974"/>
              </a:cxn>
              <a:cxn ang="0">
                <a:pos x="3896" y="890"/>
              </a:cxn>
              <a:cxn ang="0">
                <a:pos x="3913" y="805"/>
              </a:cxn>
              <a:cxn ang="0">
                <a:pos x="3923" y="717"/>
              </a:cxn>
              <a:cxn ang="0">
                <a:pos x="3927" y="628"/>
              </a:cxn>
              <a:cxn ang="0">
                <a:pos x="3855" y="0"/>
              </a:cxn>
              <a:cxn ang="0">
                <a:pos x="3088" y="0"/>
              </a:cxn>
              <a:cxn ang="0">
                <a:pos x="3855" y="278"/>
              </a:cxn>
              <a:cxn ang="0">
                <a:pos x="3853" y="671"/>
              </a:cxn>
              <a:cxn ang="0">
                <a:pos x="3847" y="753"/>
              </a:cxn>
              <a:cxn ang="0">
                <a:pos x="3834" y="834"/>
              </a:cxn>
              <a:cxn ang="0">
                <a:pos x="3814" y="913"/>
              </a:cxn>
              <a:cxn ang="0">
                <a:pos x="3790" y="990"/>
              </a:cxn>
              <a:cxn ang="0">
                <a:pos x="3759" y="1063"/>
              </a:cxn>
              <a:cxn ang="0">
                <a:pos x="3723" y="1135"/>
              </a:cxn>
              <a:cxn ang="0">
                <a:pos x="3682" y="1204"/>
              </a:cxn>
              <a:cxn ang="0">
                <a:pos x="3635" y="1269"/>
              </a:cxn>
              <a:cxn ang="0">
                <a:pos x="3583" y="1330"/>
              </a:cxn>
              <a:cxn ang="0">
                <a:pos x="3528" y="1388"/>
              </a:cxn>
              <a:cxn ang="0">
                <a:pos x="3467" y="1441"/>
              </a:cxn>
              <a:cxn ang="0">
                <a:pos x="3403" y="1489"/>
              </a:cxn>
              <a:cxn ang="0">
                <a:pos x="3333" y="1533"/>
              </a:cxn>
              <a:cxn ang="0">
                <a:pos x="3261" y="1571"/>
              </a:cxn>
              <a:cxn ang="0">
                <a:pos x="3185" y="1604"/>
              </a:cxn>
              <a:cxn ang="0">
                <a:pos x="3140" y="1621"/>
              </a:cxn>
              <a:cxn ang="0">
                <a:pos x="3121" y="1636"/>
              </a:cxn>
              <a:cxn ang="0">
                <a:pos x="3091" y="1661"/>
              </a:cxn>
              <a:cxn ang="0">
                <a:pos x="0" y="2718"/>
              </a:cxn>
            </a:cxnLst>
            <a:rect l="0" t="0" r="r" b="b"/>
            <a:pathLst>
              <a:path w="3927" h="2740">
                <a:moveTo>
                  <a:pt x="0" y="2740"/>
                </a:moveTo>
                <a:lnTo>
                  <a:pt x="3091" y="1686"/>
                </a:lnTo>
                <a:lnTo>
                  <a:pt x="3098" y="1686"/>
                </a:lnTo>
                <a:lnTo>
                  <a:pt x="3117" y="1687"/>
                </a:lnTo>
                <a:lnTo>
                  <a:pt x="3139" y="1689"/>
                </a:lnTo>
                <a:lnTo>
                  <a:pt x="3156" y="1689"/>
                </a:lnTo>
                <a:lnTo>
                  <a:pt x="3163" y="1689"/>
                </a:lnTo>
                <a:lnTo>
                  <a:pt x="3169" y="1687"/>
                </a:lnTo>
                <a:lnTo>
                  <a:pt x="3211" y="1672"/>
                </a:lnTo>
                <a:lnTo>
                  <a:pt x="3252" y="1655"/>
                </a:lnTo>
                <a:lnTo>
                  <a:pt x="3293" y="1637"/>
                </a:lnTo>
                <a:lnTo>
                  <a:pt x="3332" y="1617"/>
                </a:lnTo>
                <a:lnTo>
                  <a:pt x="3370" y="1595"/>
                </a:lnTo>
                <a:lnTo>
                  <a:pt x="3408" y="1573"/>
                </a:lnTo>
                <a:lnTo>
                  <a:pt x="3443" y="1549"/>
                </a:lnTo>
                <a:lnTo>
                  <a:pt x="3478" y="1523"/>
                </a:lnTo>
                <a:lnTo>
                  <a:pt x="3512" y="1497"/>
                </a:lnTo>
                <a:lnTo>
                  <a:pt x="3545" y="1469"/>
                </a:lnTo>
                <a:lnTo>
                  <a:pt x="3577" y="1440"/>
                </a:lnTo>
                <a:lnTo>
                  <a:pt x="3608" y="1411"/>
                </a:lnTo>
                <a:lnTo>
                  <a:pt x="3637" y="1379"/>
                </a:lnTo>
                <a:lnTo>
                  <a:pt x="3665" y="1346"/>
                </a:lnTo>
                <a:lnTo>
                  <a:pt x="3692" y="1314"/>
                </a:lnTo>
                <a:lnTo>
                  <a:pt x="3718" y="1279"/>
                </a:lnTo>
                <a:lnTo>
                  <a:pt x="3742" y="1244"/>
                </a:lnTo>
                <a:lnTo>
                  <a:pt x="3765" y="1207"/>
                </a:lnTo>
                <a:lnTo>
                  <a:pt x="3786" y="1171"/>
                </a:lnTo>
                <a:lnTo>
                  <a:pt x="3807" y="1133"/>
                </a:lnTo>
                <a:lnTo>
                  <a:pt x="3826" y="1094"/>
                </a:lnTo>
                <a:lnTo>
                  <a:pt x="3842" y="1055"/>
                </a:lnTo>
                <a:lnTo>
                  <a:pt x="3858" y="1014"/>
                </a:lnTo>
                <a:lnTo>
                  <a:pt x="3872" y="974"/>
                </a:lnTo>
                <a:lnTo>
                  <a:pt x="3885" y="932"/>
                </a:lnTo>
                <a:lnTo>
                  <a:pt x="3896" y="890"/>
                </a:lnTo>
                <a:lnTo>
                  <a:pt x="3905" y="848"/>
                </a:lnTo>
                <a:lnTo>
                  <a:pt x="3913" y="805"/>
                </a:lnTo>
                <a:lnTo>
                  <a:pt x="3919" y="762"/>
                </a:lnTo>
                <a:lnTo>
                  <a:pt x="3923" y="717"/>
                </a:lnTo>
                <a:lnTo>
                  <a:pt x="3927" y="673"/>
                </a:lnTo>
                <a:lnTo>
                  <a:pt x="3927" y="628"/>
                </a:lnTo>
                <a:lnTo>
                  <a:pt x="3927" y="0"/>
                </a:lnTo>
                <a:lnTo>
                  <a:pt x="3855" y="0"/>
                </a:lnTo>
                <a:lnTo>
                  <a:pt x="3855" y="256"/>
                </a:lnTo>
                <a:lnTo>
                  <a:pt x="3088" y="0"/>
                </a:lnTo>
                <a:lnTo>
                  <a:pt x="3022" y="0"/>
                </a:lnTo>
                <a:lnTo>
                  <a:pt x="3855" y="278"/>
                </a:lnTo>
                <a:lnTo>
                  <a:pt x="3855" y="628"/>
                </a:lnTo>
                <a:lnTo>
                  <a:pt x="3853" y="671"/>
                </a:lnTo>
                <a:lnTo>
                  <a:pt x="3851" y="711"/>
                </a:lnTo>
                <a:lnTo>
                  <a:pt x="3847" y="753"/>
                </a:lnTo>
                <a:lnTo>
                  <a:pt x="3841" y="793"/>
                </a:lnTo>
                <a:lnTo>
                  <a:pt x="3834" y="834"/>
                </a:lnTo>
                <a:lnTo>
                  <a:pt x="3826" y="874"/>
                </a:lnTo>
                <a:lnTo>
                  <a:pt x="3814" y="913"/>
                </a:lnTo>
                <a:lnTo>
                  <a:pt x="3803" y="951"/>
                </a:lnTo>
                <a:lnTo>
                  <a:pt x="3790" y="990"/>
                </a:lnTo>
                <a:lnTo>
                  <a:pt x="3775" y="1027"/>
                </a:lnTo>
                <a:lnTo>
                  <a:pt x="3759" y="1063"/>
                </a:lnTo>
                <a:lnTo>
                  <a:pt x="3742" y="1100"/>
                </a:lnTo>
                <a:lnTo>
                  <a:pt x="3723" y="1135"/>
                </a:lnTo>
                <a:lnTo>
                  <a:pt x="3703" y="1170"/>
                </a:lnTo>
                <a:lnTo>
                  <a:pt x="3682" y="1204"/>
                </a:lnTo>
                <a:lnTo>
                  <a:pt x="3659" y="1237"/>
                </a:lnTo>
                <a:lnTo>
                  <a:pt x="3635" y="1269"/>
                </a:lnTo>
                <a:lnTo>
                  <a:pt x="3610" y="1300"/>
                </a:lnTo>
                <a:lnTo>
                  <a:pt x="3583" y="1330"/>
                </a:lnTo>
                <a:lnTo>
                  <a:pt x="3555" y="1359"/>
                </a:lnTo>
                <a:lnTo>
                  <a:pt x="3528" y="1388"/>
                </a:lnTo>
                <a:lnTo>
                  <a:pt x="3497" y="1415"/>
                </a:lnTo>
                <a:lnTo>
                  <a:pt x="3467" y="1441"/>
                </a:lnTo>
                <a:lnTo>
                  <a:pt x="3435" y="1465"/>
                </a:lnTo>
                <a:lnTo>
                  <a:pt x="3403" y="1489"/>
                </a:lnTo>
                <a:lnTo>
                  <a:pt x="3368" y="1512"/>
                </a:lnTo>
                <a:lnTo>
                  <a:pt x="3333" y="1533"/>
                </a:lnTo>
                <a:lnTo>
                  <a:pt x="3298" y="1552"/>
                </a:lnTo>
                <a:lnTo>
                  <a:pt x="3261" y="1571"/>
                </a:lnTo>
                <a:lnTo>
                  <a:pt x="3223" y="1588"/>
                </a:lnTo>
                <a:lnTo>
                  <a:pt x="3185" y="1604"/>
                </a:lnTo>
                <a:lnTo>
                  <a:pt x="3145" y="1618"/>
                </a:lnTo>
                <a:lnTo>
                  <a:pt x="3140" y="1621"/>
                </a:lnTo>
                <a:lnTo>
                  <a:pt x="3135" y="1624"/>
                </a:lnTo>
                <a:lnTo>
                  <a:pt x="3121" y="1636"/>
                </a:lnTo>
                <a:lnTo>
                  <a:pt x="3104" y="1650"/>
                </a:lnTo>
                <a:lnTo>
                  <a:pt x="3091" y="1661"/>
                </a:lnTo>
                <a:lnTo>
                  <a:pt x="3084" y="1666"/>
                </a:lnTo>
                <a:lnTo>
                  <a:pt x="0" y="2718"/>
                </a:lnTo>
                <a:lnTo>
                  <a:pt x="0" y="2740"/>
                </a:lnTo>
                <a:close/>
              </a:path>
            </a:pathLst>
          </a:custGeom>
          <a:solidFill>
            <a:srgbClr val="3B3D42"/>
          </a:solidFill>
          <a:ln w="9525">
            <a:noFill/>
            <a:round/>
            <a:headEnd/>
            <a:tailEnd/>
          </a:ln>
        </p:spPr>
        <p:txBody>
          <a:bodyPr vert="horz" wrap="square" lIns="104255" tIns="52128" rIns="104255" bIns="52128" numCol="1" anchor="t" anchorCtr="0" compatLnSpc="1">
            <a:prstTxWarp prst="textNoShape">
              <a:avLst/>
            </a:prstTxWarp>
          </a:bodyPr>
          <a:lstStyle/>
          <a:p>
            <a:endParaRPr lang="pt-BR" sz="2394" dirty="0"/>
          </a:p>
        </p:txBody>
      </p:sp>
      <p:sp>
        <p:nvSpPr>
          <p:cNvPr id="10" name="Espaço Reservado para Tex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1981647" y="98162"/>
            <a:ext cx="9779211" cy="694428"/>
          </a:xfrm>
          <a:prstGeom prst="rect">
            <a:avLst/>
          </a:prstGeom>
        </p:spPr>
        <p:txBody>
          <a:bodyPr anchor="t"/>
          <a:lstStyle>
            <a:lvl1pPr>
              <a:buNone/>
              <a:defRPr sz="3420" b="1" baseline="0">
                <a:solidFill>
                  <a:srgbClr val="32B9CD"/>
                </a:solidFill>
                <a:latin typeface="Exo 2" pitchFamily="50" charset="0"/>
              </a:defRPr>
            </a:lvl1pPr>
            <a:lvl2pPr>
              <a:buNone/>
              <a:defRPr sz="3420">
                <a:latin typeface="Exo 2" pitchFamily="50" charset="0"/>
              </a:defRPr>
            </a:lvl2pPr>
            <a:lvl3pPr>
              <a:buNone/>
              <a:defRPr sz="3420">
                <a:latin typeface="Exo 2" pitchFamily="50" charset="0"/>
              </a:defRPr>
            </a:lvl3pPr>
            <a:lvl4pPr>
              <a:buNone/>
              <a:defRPr sz="3420">
                <a:latin typeface="Exo 2" pitchFamily="50" charset="0"/>
              </a:defRPr>
            </a:lvl4pPr>
            <a:lvl5pPr>
              <a:buNone/>
              <a:defRPr sz="3420">
                <a:latin typeface="Exo 2" pitchFamily="50" charset="0"/>
              </a:defRPr>
            </a:lvl5pPr>
          </a:lstStyle>
          <a:p>
            <a:pPr lvl="0"/>
            <a:r>
              <a:rPr lang="pt-BR" dirty="0"/>
              <a:t>Clique para editar título do slide</a:t>
            </a:r>
          </a:p>
        </p:txBody>
      </p:sp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4857" y="150637"/>
            <a:ext cx="1217211" cy="45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8860302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07/10/2018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392862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07/10/2018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5263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07/10/2018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3552437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07/10/2018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120696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07/10/2018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3731728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07/10/2018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-71221"/>
            <a:ext cx="12375953" cy="9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890676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07/10/2018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793400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07/10/2018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1018109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DAD8F-568F-45B5-A835-41369A30F5A5}" type="datetimeFigureOut">
              <a:rPr lang="pt-BR" smtClean="0"/>
              <a:pPr/>
              <a:t>07/10/2018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3598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2.png"/><Relationship Id="rId7" Type="http://schemas.openxmlformats.org/officeDocument/2006/relationships/image" Target="../media/image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>
          <a:xfrm>
            <a:off x="0" y="1876926"/>
            <a:ext cx="12191999" cy="4556327"/>
          </a:xfrm>
        </p:spPr>
        <p:txBody>
          <a:bodyPr>
            <a:normAutofit/>
          </a:bodyPr>
          <a:lstStyle/>
          <a:p>
            <a:pPr lvl="1" algn="ctr"/>
            <a:r>
              <a:rPr lang="pt-BR" sz="6800" dirty="0" smtClean="0"/>
              <a:t>Temperatura e Umidade de estufa para cultivo indoor</a:t>
            </a:r>
            <a:endParaRPr lang="pt-BR" sz="68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729916"/>
            <a:ext cx="12191999" cy="62673"/>
          </a:xfrm>
        </p:spPr>
        <p:txBody>
          <a:bodyPr>
            <a:noAutofit/>
          </a:bodyPr>
          <a:lstStyle/>
          <a:p>
            <a:pPr algn="ctr"/>
            <a:r>
              <a:rPr lang="pt-BR" sz="4800" dirty="0" smtClean="0"/>
              <a:t>Arquitetura do projeto:</a:t>
            </a:r>
            <a:endParaRPr lang="pt-BR" sz="4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10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/>
              <a:t>Etapas</a:t>
            </a:r>
            <a:r>
              <a:rPr lang="pt-BR" sz="3600" dirty="0"/>
              <a:t> </a:t>
            </a:r>
            <a:r>
              <a:rPr lang="pt-BR" sz="3600" dirty="0" smtClean="0"/>
              <a:t>- </a:t>
            </a:r>
            <a:r>
              <a:rPr lang="pt-BR" sz="3600" dirty="0"/>
              <a:t>D</a:t>
            </a:r>
            <a:r>
              <a:rPr lang="pt-BR" sz="3600" dirty="0" smtClean="0"/>
              <a:t>esenvolvimento</a:t>
            </a:r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5317" y="1897811"/>
            <a:ext cx="874395" cy="534838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1078302"/>
            <a:ext cx="210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841459" y="5253488"/>
            <a:ext cx="897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DHT11</a:t>
            </a: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737106" y="1220788"/>
            <a:ext cx="2297990" cy="2297990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32308" y="4644434"/>
            <a:ext cx="1521196" cy="152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29191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ta em Curva para Cima 1"/>
          <p:cNvSpPr/>
          <p:nvPr/>
        </p:nvSpPr>
        <p:spPr>
          <a:xfrm>
            <a:off x="1809515" y="4100945"/>
            <a:ext cx="1640267" cy="74814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08338" y="1530535"/>
            <a:ext cx="1990069" cy="1990069"/>
          </a:xfrm>
          <a:prstGeom prst="rect">
            <a:avLst/>
          </a:prstGeom>
        </p:spPr>
      </p:pic>
      <p:pic>
        <p:nvPicPr>
          <p:cNvPr id="6" name="Imagem 5" descr="sit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5253" y="1530535"/>
            <a:ext cx="1721353" cy="1725283"/>
          </a:xfrm>
          <a:prstGeom prst="rect">
            <a:avLst/>
          </a:prstGeom>
        </p:spPr>
      </p:pic>
      <p:sp>
        <p:nvSpPr>
          <p:cNvPr id="7" name="Título 7"/>
          <p:cNvSpPr txBox="1">
            <a:spLocks/>
          </p:cNvSpPr>
          <p:nvPr/>
        </p:nvSpPr>
        <p:spPr>
          <a:xfrm>
            <a:off x="221709" y="881014"/>
            <a:ext cx="2008440" cy="45391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200" dirty="0">
                <a:latin typeface="Exo 2" pitchFamily="50" charset="0"/>
                <a:ea typeface="+mn-ea"/>
                <a:cs typeface="+mn-cs"/>
              </a:rPr>
              <a:t>Site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42403" y="1538432"/>
            <a:ext cx="1974273" cy="197427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60673" y="1666009"/>
            <a:ext cx="1974272" cy="1974272"/>
          </a:xfrm>
          <a:prstGeom prst="rect">
            <a:avLst/>
          </a:prstGeom>
        </p:spPr>
      </p:pic>
      <p:sp>
        <p:nvSpPr>
          <p:cNvPr id="9" name="Seta em Curva para Baixo 8"/>
          <p:cNvSpPr/>
          <p:nvPr/>
        </p:nvSpPr>
        <p:spPr>
          <a:xfrm>
            <a:off x="4238839" y="368236"/>
            <a:ext cx="1607128" cy="96669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Seta em Curva para Cima 9"/>
          <p:cNvSpPr/>
          <p:nvPr/>
        </p:nvSpPr>
        <p:spPr>
          <a:xfrm>
            <a:off x="6506206" y="4100945"/>
            <a:ext cx="1640267" cy="74814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794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ta em Curva para Cima 1"/>
          <p:cNvSpPr/>
          <p:nvPr/>
        </p:nvSpPr>
        <p:spPr>
          <a:xfrm>
            <a:off x="1809515" y="4100945"/>
            <a:ext cx="1640267" cy="74814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08338" y="1530535"/>
            <a:ext cx="1990069" cy="1990069"/>
          </a:xfrm>
          <a:prstGeom prst="rect">
            <a:avLst/>
          </a:prstGeom>
        </p:spPr>
      </p:pic>
      <p:pic>
        <p:nvPicPr>
          <p:cNvPr id="6" name="Imagem 5" descr="sit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5253" y="1530535"/>
            <a:ext cx="1721353" cy="1725283"/>
          </a:xfrm>
          <a:prstGeom prst="rect">
            <a:avLst/>
          </a:prstGeom>
        </p:spPr>
      </p:pic>
      <p:sp>
        <p:nvSpPr>
          <p:cNvPr id="7" name="Título 7"/>
          <p:cNvSpPr txBox="1">
            <a:spLocks/>
          </p:cNvSpPr>
          <p:nvPr/>
        </p:nvSpPr>
        <p:spPr>
          <a:xfrm>
            <a:off x="221709" y="881014"/>
            <a:ext cx="2008440" cy="45391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200" dirty="0">
                <a:latin typeface="Exo 2" pitchFamily="50" charset="0"/>
                <a:ea typeface="+mn-ea"/>
                <a:cs typeface="+mn-cs"/>
              </a:rPr>
              <a:t>Site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42403" y="1538432"/>
            <a:ext cx="1974273" cy="197427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60673" y="1666009"/>
            <a:ext cx="1974272" cy="1974272"/>
          </a:xfrm>
          <a:prstGeom prst="rect">
            <a:avLst/>
          </a:prstGeom>
        </p:spPr>
      </p:pic>
      <p:sp>
        <p:nvSpPr>
          <p:cNvPr id="9" name="Seta em Curva para Baixo 8"/>
          <p:cNvSpPr/>
          <p:nvPr/>
        </p:nvSpPr>
        <p:spPr>
          <a:xfrm>
            <a:off x="4238839" y="368236"/>
            <a:ext cx="1607128" cy="96669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Seta em Curva para Cima 9"/>
          <p:cNvSpPr/>
          <p:nvPr/>
        </p:nvSpPr>
        <p:spPr>
          <a:xfrm>
            <a:off x="6506206" y="4100945"/>
            <a:ext cx="1640267" cy="74814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884596" y="5192570"/>
            <a:ext cx="3447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>
                <a:latin typeface="Exo 2" pitchFamily="50" charset="0"/>
              </a:rPr>
              <a:t>Acesso ao </a:t>
            </a:r>
            <a:r>
              <a:rPr lang="pt-BR" sz="3200" dirty="0" err="1">
                <a:latin typeface="Exo 2" pitchFamily="50" charset="0"/>
              </a:rPr>
              <a:t>Login</a:t>
            </a:r>
            <a:endParaRPr lang="pt-BR" sz="3200" dirty="0">
              <a:latin typeface="Exo 2" pitchFamily="50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5494262" y="539160"/>
            <a:ext cx="4564070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pt-BR" sz="3200" dirty="0">
                <a:latin typeface="Exo 2" pitchFamily="50" charset="0"/>
              </a:rPr>
              <a:t>Dados gráficos </a:t>
            </a:r>
          </a:p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pt-BR" sz="3200" dirty="0">
                <a:latin typeface="Exo 2" pitchFamily="50" charset="0"/>
              </a:rPr>
              <a:t>temperatura e umidade</a:t>
            </a:r>
          </a:p>
        </p:txBody>
      </p:sp>
      <p:sp>
        <p:nvSpPr>
          <p:cNvPr id="32" name="Retângulo 31"/>
          <p:cNvSpPr/>
          <p:nvPr/>
        </p:nvSpPr>
        <p:spPr>
          <a:xfrm>
            <a:off x="6223318" y="4946348"/>
            <a:ext cx="201010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>
                <a:latin typeface="Exo 2" pitchFamily="50" charset="0"/>
              </a:rPr>
              <a:t>Contato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>
                <a:latin typeface="Exo 2" pitchFamily="50" charset="0"/>
              </a:rPr>
              <a:t>chatbot </a:t>
            </a:r>
          </a:p>
        </p:txBody>
      </p:sp>
    </p:spTree>
    <p:extLst>
      <p:ext uri="{BB962C8B-B14F-4D97-AF65-F5344CB8AC3E}">
        <p14:creationId xmlns:p14="http://schemas.microsoft.com/office/powerpoint/2010/main" xmlns="" val="279906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ta em Curva para Cima 1"/>
          <p:cNvSpPr/>
          <p:nvPr/>
        </p:nvSpPr>
        <p:spPr>
          <a:xfrm>
            <a:off x="1809515" y="4100945"/>
            <a:ext cx="1640267" cy="74814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08338" y="1530535"/>
            <a:ext cx="1990069" cy="1990069"/>
          </a:xfrm>
          <a:prstGeom prst="rect">
            <a:avLst/>
          </a:prstGeom>
        </p:spPr>
      </p:pic>
      <p:pic>
        <p:nvPicPr>
          <p:cNvPr id="6" name="Imagem 5" descr="sit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5253" y="1530535"/>
            <a:ext cx="1721353" cy="1725283"/>
          </a:xfrm>
          <a:prstGeom prst="rect">
            <a:avLst/>
          </a:prstGeom>
        </p:spPr>
      </p:pic>
      <p:sp>
        <p:nvSpPr>
          <p:cNvPr id="7" name="Título 7"/>
          <p:cNvSpPr txBox="1">
            <a:spLocks/>
          </p:cNvSpPr>
          <p:nvPr/>
        </p:nvSpPr>
        <p:spPr>
          <a:xfrm>
            <a:off x="221709" y="881014"/>
            <a:ext cx="2008440" cy="45391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200" dirty="0">
                <a:latin typeface="Exo 2" pitchFamily="50" charset="0"/>
                <a:ea typeface="+mn-ea"/>
                <a:cs typeface="+mn-cs"/>
              </a:rPr>
              <a:t>Site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42403" y="1538432"/>
            <a:ext cx="1974273" cy="197427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60673" y="1666009"/>
            <a:ext cx="1974272" cy="1974272"/>
          </a:xfrm>
          <a:prstGeom prst="rect">
            <a:avLst/>
          </a:prstGeom>
        </p:spPr>
      </p:pic>
      <p:sp>
        <p:nvSpPr>
          <p:cNvPr id="9" name="Seta em Curva para Baixo 8"/>
          <p:cNvSpPr/>
          <p:nvPr/>
        </p:nvSpPr>
        <p:spPr>
          <a:xfrm>
            <a:off x="4238839" y="368236"/>
            <a:ext cx="1607128" cy="96669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Seta em Curva para Cima 9"/>
          <p:cNvSpPr/>
          <p:nvPr/>
        </p:nvSpPr>
        <p:spPr>
          <a:xfrm>
            <a:off x="6506206" y="4100945"/>
            <a:ext cx="1640267" cy="74814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884596" y="5192570"/>
            <a:ext cx="3447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>
                <a:latin typeface="Exo 2" pitchFamily="50" charset="0"/>
              </a:rPr>
              <a:t>Acesso ao </a:t>
            </a:r>
            <a:r>
              <a:rPr lang="pt-BR" sz="3200" dirty="0" err="1">
                <a:latin typeface="Exo 2" pitchFamily="50" charset="0"/>
              </a:rPr>
              <a:t>Login</a:t>
            </a:r>
            <a:endParaRPr lang="pt-BR" sz="3200" dirty="0">
              <a:latin typeface="Exo 2" pitchFamily="50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5349991" y="539160"/>
            <a:ext cx="485261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>
                <a:latin typeface="Exo 2" pitchFamily="50" charset="0"/>
              </a:rPr>
              <a:t>Dados gráficos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>
                <a:latin typeface="Exo 2" pitchFamily="50" charset="0"/>
              </a:rPr>
              <a:t>temperatura e umidade</a:t>
            </a:r>
          </a:p>
        </p:txBody>
      </p:sp>
      <p:sp>
        <p:nvSpPr>
          <p:cNvPr id="32" name="Retângulo 31"/>
          <p:cNvSpPr/>
          <p:nvPr/>
        </p:nvSpPr>
        <p:spPr>
          <a:xfrm>
            <a:off x="6218812" y="4946348"/>
            <a:ext cx="201010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>
                <a:latin typeface="Exo 2" pitchFamily="50" charset="0"/>
              </a:rPr>
              <a:t>Contato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>
                <a:latin typeface="Exo 2" pitchFamily="50" charset="0"/>
              </a:rPr>
              <a:t>chatbot 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351280" y="4981361"/>
            <a:ext cx="1674956" cy="1674956"/>
          </a:xfrm>
          <a:prstGeom prst="rect">
            <a:avLst/>
          </a:prstGeom>
        </p:spPr>
      </p:pic>
      <p:sp>
        <p:nvSpPr>
          <p:cNvPr id="14" name="Retângulo Arredondado 13"/>
          <p:cNvSpPr/>
          <p:nvPr/>
        </p:nvSpPr>
        <p:spPr>
          <a:xfrm>
            <a:off x="10435055" y="4798183"/>
            <a:ext cx="1507406" cy="1963259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9599905" y="4151852"/>
            <a:ext cx="2616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/>
              <a:t>Editor </a:t>
            </a:r>
            <a:r>
              <a:rPr lang="pt-BR" b="1" dirty="0" err="1" smtClean="0"/>
              <a:t>Hypertextos</a:t>
            </a:r>
            <a:endParaRPr lang="pt-BR" b="1" dirty="0" smtClean="0"/>
          </a:p>
          <a:p>
            <a:r>
              <a:rPr lang="pt-BR" b="1" dirty="0" smtClean="0"/>
              <a:t>Criação de paginas online</a:t>
            </a:r>
            <a:endParaRPr lang="pt-BR" b="1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074688" y="5471728"/>
            <a:ext cx="1161806" cy="1161806"/>
          </a:xfrm>
          <a:prstGeom prst="rect">
            <a:avLst/>
          </a:prstGeom>
        </p:spPr>
      </p:pic>
      <p:sp>
        <p:nvSpPr>
          <p:cNvPr id="17" name="Retângulo Arredondado 16"/>
          <p:cNvSpPr/>
          <p:nvPr/>
        </p:nvSpPr>
        <p:spPr>
          <a:xfrm>
            <a:off x="9190746" y="5345488"/>
            <a:ext cx="929691" cy="1415954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8626302" y="4736411"/>
            <a:ext cx="17442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/>
              <a:t>Estilo </a:t>
            </a:r>
            <a:r>
              <a:rPr lang="pt-BR" b="1" dirty="0"/>
              <a:t>de documentação</a:t>
            </a:r>
          </a:p>
          <a:p>
            <a:r>
              <a:rPr lang="pt-BR" b="1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xmlns="" val="317501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8665" y="2413035"/>
            <a:ext cx="11231542" cy="3639058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332475" y="818674"/>
            <a:ext cx="44114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7200" b="1" dirty="0">
                <a:latin typeface="Exo 2" pitchFamily="50" charset="0"/>
              </a:rPr>
              <a:t>Interface: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5763490" y="2212980"/>
            <a:ext cx="5164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5B9BD5"/>
                </a:solidFill>
                <a:latin typeface="Exo 2" pitchFamily="50" charset="0"/>
              </a:rPr>
              <a:t>Umidade e </a:t>
            </a:r>
            <a:r>
              <a:rPr lang="pt-BR" sz="2800" b="1" dirty="0">
                <a:solidFill>
                  <a:srgbClr val="5B9BD5"/>
                </a:solidFill>
                <a:latin typeface="Exo 2" pitchFamily="50" charset="0"/>
              </a:rPr>
              <a:t>T</a:t>
            </a:r>
            <a:r>
              <a:rPr lang="pt-BR" sz="2800" b="1" dirty="0" smtClean="0">
                <a:solidFill>
                  <a:srgbClr val="5B9BD5"/>
                </a:solidFill>
                <a:latin typeface="Exo 2" pitchFamily="50" charset="0"/>
              </a:rPr>
              <a:t>emperatura</a:t>
            </a:r>
            <a:endParaRPr lang="pt-BR" sz="2800" b="1" dirty="0">
              <a:solidFill>
                <a:srgbClr val="5B9BD5"/>
              </a:solidFill>
              <a:latin typeface="Exo 2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5908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15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/>
              <a:t>Etapas</a:t>
            </a:r>
            <a:r>
              <a:rPr lang="pt-BR" sz="3600" dirty="0"/>
              <a:t> </a:t>
            </a:r>
            <a:r>
              <a:rPr lang="pt-BR" sz="3600" dirty="0" smtClean="0"/>
              <a:t>- desenvolvimento</a:t>
            </a:r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5317" y="1897811"/>
            <a:ext cx="874395" cy="534838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1078302"/>
            <a:ext cx="210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841459" y="5253488"/>
            <a:ext cx="897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DHT11</a:t>
            </a: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737106" y="1220788"/>
            <a:ext cx="2297990" cy="2297990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32308" y="4644434"/>
            <a:ext cx="1521196" cy="152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36108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16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/>
              <a:t>Etapas</a:t>
            </a:r>
            <a:r>
              <a:rPr lang="pt-BR" sz="3600" dirty="0"/>
              <a:t> </a:t>
            </a:r>
            <a:r>
              <a:rPr lang="pt-BR" sz="3600" dirty="0" smtClean="0"/>
              <a:t>- desenvolvimento</a:t>
            </a:r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5317" y="1897811"/>
            <a:ext cx="874395" cy="534838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1078302"/>
            <a:ext cx="210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841459" y="5253488"/>
            <a:ext cx="897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DHT11</a:t>
            </a: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4593286" y="1220788"/>
            <a:ext cx="2344180" cy="2297990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32308" y="4644434"/>
            <a:ext cx="1521196" cy="152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13369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nuve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5" y="2490350"/>
            <a:ext cx="2536013" cy="1550995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998196" y="2074983"/>
            <a:ext cx="1385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latin typeface="Exo 2" pitchFamily="50" charset="0"/>
              </a:rPr>
              <a:t>Nuvem/Banco</a:t>
            </a:r>
          </a:p>
        </p:txBody>
      </p:sp>
      <p:sp>
        <p:nvSpPr>
          <p:cNvPr id="4" name="Seta em Curva para Cima 3"/>
          <p:cNvSpPr/>
          <p:nvPr/>
        </p:nvSpPr>
        <p:spPr>
          <a:xfrm>
            <a:off x="2547715" y="4303926"/>
            <a:ext cx="2192060" cy="131853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6384" y="2275038"/>
            <a:ext cx="1762481" cy="1762481"/>
          </a:xfrm>
          <a:prstGeom prst="rect">
            <a:avLst/>
          </a:prstGeom>
        </p:spPr>
      </p:pic>
      <p:sp>
        <p:nvSpPr>
          <p:cNvPr id="8" name="Igual a 7"/>
          <p:cNvSpPr/>
          <p:nvPr/>
        </p:nvSpPr>
        <p:spPr>
          <a:xfrm>
            <a:off x="6011733" y="2794792"/>
            <a:ext cx="942110" cy="94211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69199" y="1843596"/>
            <a:ext cx="2684898" cy="295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8939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nuve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5" y="2490350"/>
            <a:ext cx="2536013" cy="1550995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003984" y="2077423"/>
            <a:ext cx="1915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latin typeface="Exo 2" pitchFamily="50" charset="0"/>
              </a:rPr>
              <a:t>Nuvem/Banco</a:t>
            </a:r>
          </a:p>
        </p:txBody>
      </p:sp>
      <p:sp>
        <p:nvSpPr>
          <p:cNvPr id="4" name="Seta em Curva para Cima 3"/>
          <p:cNvSpPr/>
          <p:nvPr/>
        </p:nvSpPr>
        <p:spPr>
          <a:xfrm>
            <a:off x="2547715" y="4303926"/>
            <a:ext cx="2192060" cy="131853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6384" y="2275038"/>
            <a:ext cx="1762481" cy="1762481"/>
          </a:xfrm>
          <a:prstGeom prst="rect">
            <a:avLst/>
          </a:prstGeom>
        </p:spPr>
      </p:pic>
      <p:sp>
        <p:nvSpPr>
          <p:cNvPr id="8" name="Igual a 7"/>
          <p:cNvSpPr/>
          <p:nvPr/>
        </p:nvSpPr>
        <p:spPr>
          <a:xfrm>
            <a:off x="6011733" y="2794792"/>
            <a:ext cx="942110" cy="94211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034515" y="5885039"/>
            <a:ext cx="2949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800" b="1" dirty="0">
                <a:latin typeface="Exo 2" pitchFamily="50" charset="0"/>
              </a:rPr>
              <a:t>Receber dados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3548431" y="1828630"/>
            <a:ext cx="2338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800" b="1" dirty="0">
                <a:latin typeface="Exo 2" pitchFamily="50" charset="0"/>
              </a:rPr>
              <a:t>Armazenar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6862709" y="4315379"/>
            <a:ext cx="382079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800" b="1" dirty="0">
                <a:latin typeface="Exo 2" pitchFamily="50" charset="0"/>
              </a:rPr>
              <a:t>Grande banco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800" b="1" dirty="0">
                <a:latin typeface="Exo 2" pitchFamily="50" charset="0"/>
              </a:rPr>
              <a:t>Registros e Eventos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800" b="1" dirty="0">
                <a:latin typeface="Exo 2" pitchFamily="50" charset="0"/>
              </a:rPr>
              <a:t>Dados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69199" y="1843596"/>
            <a:ext cx="2684898" cy="2950437"/>
          </a:xfrm>
          <a:prstGeom prst="rect">
            <a:avLst/>
          </a:prstGeom>
        </p:spPr>
      </p:pic>
      <p:sp>
        <p:nvSpPr>
          <p:cNvPr id="17" name="Retângulo 16"/>
          <p:cNvSpPr/>
          <p:nvPr/>
        </p:nvSpPr>
        <p:spPr>
          <a:xfrm>
            <a:off x="109535" y="4193868"/>
            <a:ext cx="26708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Rede Global de servidores.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Armazena e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gerencia dados.</a:t>
            </a:r>
          </a:p>
        </p:txBody>
      </p:sp>
    </p:spTree>
    <p:extLst>
      <p:ext uri="{BB962C8B-B14F-4D97-AF65-F5344CB8AC3E}">
        <p14:creationId xmlns:p14="http://schemas.microsoft.com/office/powerpoint/2010/main" xmlns="" val="429029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nuve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5" y="2490350"/>
            <a:ext cx="2536013" cy="1550995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003984" y="2077423"/>
            <a:ext cx="1915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latin typeface="Exo 2" pitchFamily="50" charset="0"/>
              </a:rPr>
              <a:t>Nuvem/Banco</a:t>
            </a:r>
          </a:p>
        </p:txBody>
      </p:sp>
      <p:sp>
        <p:nvSpPr>
          <p:cNvPr id="4" name="Seta em Curva para Cima 3"/>
          <p:cNvSpPr/>
          <p:nvPr/>
        </p:nvSpPr>
        <p:spPr>
          <a:xfrm>
            <a:off x="2547715" y="4303926"/>
            <a:ext cx="2192060" cy="131853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6384" y="2275038"/>
            <a:ext cx="1762481" cy="1762481"/>
          </a:xfrm>
          <a:prstGeom prst="rect">
            <a:avLst/>
          </a:prstGeom>
        </p:spPr>
      </p:pic>
      <p:sp>
        <p:nvSpPr>
          <p:cNvPr id="8" name="Igual a 7"/>
          <p:cNvSpPr/>
          <p:nvPr/>
        </p:nvSpPr>
        <p:spPr>
          <a:xfrm>
            <a:off x="6011733" y="2794792"/>
            <a:ext cx="942110" cy="94211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034515" y="5885039"/>
            <a:ext cx="2949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800" b="1" dirty="0">
                <a:latin typeface="Exo 2" pitchFamily="50" charset="0"/>
              </a:rPr>
              <a:t>Receber dados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3548431" y="1828630"/>
            <a:ext cx="2338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800" b="1" dirty="0">
                <a:latin typeface="Exo 2" pitchFamily="50" charset="0"/>
              </a:rPr>
              <a:t>Armazenar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6862709" y="4315379"/>
            <a:ext cx="382079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800" b="1" dirty="0">
                <a:latin typeface="Exo 2" pitchFamily="50" charset="0"/>
              </a:rPr>
              <a:t>Grande banco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800" b="1" dirty="0">
                <a:latin typeface="Exo 2" pitchFamily="50" charset="0"/>
              </a:rPr>
              <a:t>Registros e Eventos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800" b="1" dirty="0">
                <a:latin typeface="Exo 2" pitchFamily="50" charset="0"/>
              </a:rPr>
              <a:t>Dados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69199" y="1843596"/>
            <a:ext cx="2684898" cy="2950437"/>
          </a:xfrm>
          <a:prstGeom prst="rect">
            <a:avLst/>
          </a:prstGeom>
        </p:spPr>
      </p:pic>
      <p:sp>
        <p:nvSpPr>
          <p:cNvPr id="17" name="Retângulo 16"/>
          <p:cNvSpPr/>
          <p:nvPr/>
        </p:nvSpPr>
        <p:spPr>
          <a:xfrm>
            <a:off x="109535" y="4193868"/>
            <a:ext cx="26708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Rede Global de servidores.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Armazena e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gerencia dados.</a:t>
            </a:r>
          </a:p>
        </p:txBody>
      </p:sp>
      <p:sp>
        <p:nvSpPr>
          <p:cNvPr id="12" name="Retângulo Arredondado 11"/>
          <p:cNvSpPr/>
          <p:nvPr/>
        </p:nvSpPr>
        <p:spPr>
          <a:xfrm>
            <a:off x="9767455" y="5685116"/>
            <a:ext cx="2424545" cy="1085127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157017" y="5748022"/>
            <a:ext cx="1854873" cy="959317"/>
          </a:xfrm>
          <a:prstGeom prst="rect">
            <a:avLst/>
          </a:prstGeom>
        </p:spPr>
      </p:pic>
      <p:sp>
        <p:nvSpPr>
          <p:cNvPr id="14" name="Retângulo Arredondado 13"/>
          <p:cNvSpPr/>
          <p:nvPr/>
        </p:nvSpPr>
        <p:spPr>
          <a:xfrm>
            <a:off x="0" y="9382"/>
            <a:ext cx="2424545" cy="1085127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1775" y="232890"/>
            <a:ext cx="2147455" cy="620614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2556320" y="29709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b="1" dirty="0"/>
              <a:t>Plataforma</a:t>
            </a:r>
          </a:p>
          <a:p>
            <a:r>
              <a:rPr lang="pt-BR" b="1" dirty="0"/>
              <a:t>Execução de API e Services</a:t>
            </a:r>
          </a:p>
          <a:p>
            <a:r>
              <a:rPr lang="pt-BR" b="1" dirty="0"/>
              <a:t>Nuvem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6179870" y="6061008"/>
            <a:ext cx="3632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Sistema de gerenciamento de banco</a:t>
            </a:r>
          </a:p>
          <a:p>
            <a:r>
              <a:rPr lang="pt-BR" b="1" dirty="0" smtClean="0"/>
              <a:t>Linguagem SQL como interface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xmlns="" val="299920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9585" y="40770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6000" b="1" dirty="0">
                <a:solidFill>
                  <a:srgbClr val="5B9BD5"/>
                </a:solidFill>
                <a:latin typeface="Exo 2" pitchFamily="50" charset="0"/>
                <a:ea typeface="+mn-ea"/>
                <a:cs typeface="+mn-cs"/>
              </a:rPr>
              <a:t>Cultivo Indoor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838200" y="2292824"/>
            <a:ext cx="9150927" cy="3602839"/>
          </a:xfrm>
        </p:spPr>
        <p:txBody>
          <a:bodyPr>
            <a:noAutofit/>
          </a:bodyPr>
          <a:lstStyle/>
          <a:p>
            <a:pPr algn="ctr"/>
            <a:r>
              <a:rPr lang="pt-BR" sz="3600" dirty="0">
                <a:latin typeface="Exo 2" pitchFamily="50" charset="0"/>
              </a:rPr>
              <a:t>Trata-se de cultivo em ambiente fechado</a:t>
            </a:r>
          </a:p>
          <a:p>
            <a:pPr algn="ctr"/>
            <a:r>
              <a:rPr lang="pt-BR" sz="3600" dirty="0">
                <a:latin typeface="Exo 2" pitchFamily="50" charset="0"/>
              </a:rPr>
              <a:t>Luzes artificiais e temperaturas criam ambiente ideal para o desenvolvimento de </a:t>
            </a:r>
            <a:r>
              <a:rPr lang="pt-BR" sz="3600" dirty="0" smtClean="0">
                <a:latin typeface="Exo 2" pitchFamily="50" charset="0"/>
              </a:rPr>
              <a:t>plantas.</a:t>
            </a:r>
            <a:endParaRPr lang="pt-BR" sz="3600" dirty="0">
              <a:latin typeface="Exo 2" pitchFamily="50" charset="0"/>
            </a:endParaRPr>
          </a:p>
          <a:p>
            <a:pPr>
              <a:buNone/>
            </a:pPr>
            <a:endParaRPr lang="pt-BR" dirty="0">
              <a:latin typeface="Exo 2" pitchFamily="50" charset="0"/>
            </a:endParaRPr>
          </a:p>
        </p:txBody>
      </p:sp>
      <p:pic>
        <p:nvPicPr>
          <p:cNvPr id="7" name="Imagem 6" descr="ambient.0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80135" y="2790797"/>
            <a:ext cx="6107373" cy="366442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219453" y="0"/>
            <a:ext cx="2530132" cy="253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65204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20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/>
              <a:t>Etapas</a:t>
            </a:r>
            <a:r>
              <a:rPr lang="pt-BR" sz="3600" dirty="0"/>
              <a:t> </a:t>
            </a:r>
            <a:r>
              <a:rPr lang="pt-BR" sz="3600" dirty="0" smtClean="0"/>
              <a:t>- desenvolvimento</a:t>
            </a:r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5317" y="1897811"/>
            <a:ext cx="874395" cy="534838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1078302"/>
            <a:ext cx="210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841459" y="5253488"/>
            <a:ext cx="897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DHT11</a:t>
            </a: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4593286" y="1220788"/>
            <a:ext cx="2344180" cy="2297990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32308" y="4644434"/>
            <a:ext cx="1521196" cy="152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0964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21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/>
              <a:t>Etapas</a:t>
            </a:r>
            <a:r>
              <a:rPr lang="pt-BR" sz="3600" dirty="0"/>
              <a:t> </a:t>
            </a:r>
            <a:r>
              <a:rPr lang="pt-BR" sz="3600" dirty="0" smtClean="0"/>
              <a:t>- desenvolvimento</a:t>
            </a:r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5317" y="1897811"/>
            <a:ext cx="874395" cy="534838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1078302"/>
            <a:ext cx="210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841459" y="5253488"/>
            <a:ext cx="897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DHT11</a:t>
            </a: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8999031" y="1220788"/>
            <a:ext cx="2344180" cy="2297990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32308" y="4644434"/>
            <a:ext cx="1521196" cy="152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70602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arduin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93163" y="2130019"/>
            <a:ext cx="3174521" cy="3174521"/>
          </a:xfrm>
          <a:prstGeom prst="rect">
            <a:avLst/>
          </a:prstGeom>
        </p:spPr>
      </p:pic>
      <p:pic>
        <p:nvPicPr>
          <p:cNvPr id="3" name="Imagem 2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32583" y="2755837"/>
            <a:ext cx="2536013" cy="1550995"/>
          </a:xfrm>
          <a:prstGeom prst="rect">
            <a:avLst/>
          </a:prstGeom>
        </p:spPr>
      </p:pic>
      <p:sp>
        <p:nvSpPr>
          <p:cNvPr id="5" name="Seta em Curva para Cima 4"/>
          <p:cNvSpPr/>
          <p:nvPr/>
        </p:nvSpPr>
        <p:spPr>
          <a:xfrm>
            <a:off x="1509706" y="4506273"/>
            <a:ext cx="2105892" cy="126670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Seta em Curva para Baixo 5"/>
          <p:cNvSpPr/>
          <p:nvPr/>
        </p:nvSpPr>
        <p:spPr>
          <a:xfrm>
            <a:off x="6524219" y="1264373"/>
            <a:ext cx="2216728" cy="133337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331277" y="188689"/>
            <a:ext cx="315810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ARDUINO Modelo R3 Uno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Plataforma de Prototipagem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Eletrônica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Hardware de placa única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Melhorar/Automatizar/Criar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b="1" dirty="0">
              <a:latin typeface="Exo 2" pitchFamily="50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1343284" y="3388848"/>
            <a:ext cx="1271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 smtClean="0">
                <a:latin typeface="Exo 2"/>
              </a:rPr>
              <a:t>SENSOR</a:t>
            </a:r>
            <a:endParaRPr lang="pt-BR" sz="2400" b="1" dirty="0">
              <a:latin typeface="Exo 2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60115" y="1927377"/>
            <a:ext cx="1521196" cy="152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546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arduin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93163" y="2130019"/>
            <a:ext cx="3174521" cy="3174521"/>
          </a:xfrm>
          <a:prstGeom prst="rect">
            <a:avLst/>
          </a:prstGeom>
        </p:spPr>
      </p:pic>
      <p:pic>
        <p:nvPicPr>
          <p:cNvPr id="3" name="Imagem 2" descr="nuve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32583" y="2755837"/>
            <a:ext cx="2536013" cy="1550995"/>
          </a:xfrm>
          <a:prstGeom prst="rect">
            <a:avLst/>
          </a:prstGeom>
        </p:spPr>
      </p:pic>
      <p:sp>
        <p:nvSpPr>
          <p:cNvPr id="5" name="Seta em Curva para Cima 4"/>
          <p:cNvSpPr/>
          <p:nvPr/>
        </p:nvSpPr>
        <p:spPr>
          <a:xfrm>
            <a:off x="1509706" y="4506273"/>
            <a:ext cx="2105892" cy="126670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Seta em Curva para Baixo 5"/>
          <p:cNvSpPr/>
          <p:nvPr/>
        </p:nvSpPr>
        <p:spPr>
          <a:xfrm>
            <a:off x="6524219" y="1264373"/>
            <a:ext cx="2216728" cy="133337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331006" y="187155"/>
            <a:ext cx="3158109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ARDUINO Modelo R3 </a:t>
            </a:r>
            <a:r>
              <a:rPr lang="pt-BR" sz="2000" b="1" dirty="0" smtClean="0">
                <a:latin typeface="Exo 2" pitchFamily="50" charset="0"/>
              </a:rPr>
              <a:t>Uno</a:t>
            </a:r>
            <a:endParaRPr lang="pt-BR" sz="2000" b="1" dirty="0">
              <a:latin typeface="Exo 2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Plataforma de Prototipagem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Eletrônica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Hardware de placa única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Melhorar/Automatizar/Criar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>
              <a:latin typeface="Exo 2" pitchFamily="50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1343284" y="3388848"/>
            <a:ext cx="1213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>
                <a:latin typeface="Exo 2" pitchFamily="50" charset="0"/>
              </a:rPr>
              <a:t>SENSOR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451806" y="6118114"/>
            <a:ext cx="3500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Captura a Umidade e temperatura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3519653" y="5123259"/>
            <a:ext cx="30487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Recebe o registro da umidade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temperatura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6123391" y="721938"/>
            <a:ext cx="2365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>
                <a:latin typeface="Exo 2" pitchFamily="50" charset="0"/>
              </a:rPr>
              <a:t>Envia para Nuvem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7687197" y="4400891"/>
            <a:ext cx="2804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 smtClean="0">
                <a:latin typeface="Exo 2" pitchFamily="50" charset="0"/>
              </a:rPr>
              <a:t>Recebe/Guarda </a:t>
            </a:r>
            <a:r>
              <a:rPr lang="pt-BR" sz="2400" b="1" dirty="0">
                <a:latin typeface="Exo 2" pitchFamily="50" charset="0"/>
              </a:rPr>
              <a:t>Dados</a:t>
            </a: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60115" y="1927377"/>
            <a:ext cx="1521196" cy="152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9144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arduin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93163" y="2130019"/>
            <a:ext cx="3174521" cy="3174521"/>
          </a:xfrm>
          <a:prstGeom prst="rect">
            <a:avLst/>
          </a:prstGeom>
        </p:spPr>
      </p:pic>
      <p:pic>
        <p:nvPicPr>
          <p:cNvPr id="3" name="Imagem 2" descr="nuve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32583" y="2755837"/>
            <a:ext cx="2536013" cy="1550995"/>
          </a:xfrm>
          <a:prstGeom prst="rect">
            <a:avLst/>
          </a:prstGeom>
        </p:spPr>
      </p:pic>
      <p:sp>
        <p:nvSpPr>
          <p:cNvPr id="5" name="Seta em Curva para Cima 4"/>
          <p:cNvSpPr/>
          <p:nvPr/>
        </p:nvSpPr>
        <p:spPr>
          <a:xfrm>
            <a:off x="1509706" y="4506273"/>
            <a:ext cx="2105892" cy="126670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Seta em Curva para Baixo 5"/>
          <p:cNvSpPr/>
          <p:nvPr/>
        </p:nvSpPr>
        <p:spPr>
          <a:xfrm>
            <a:off x="6524219" y="1264373"/>
            <a:ext cx="2216728" cy="133337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331006" y="187155"/>
            <a:ext cx="3158109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ARDUINO Modelo R3 </a:t>
            </a:r>
            <a:r>
              <a:rPr lang="pt-BR" sz="2000" b="1" dirty="0" smtClean="0">
                <a:latin typeface="Exo 2" pitchFamily="50" charset="0"/>
              </a:rPr>
              <a:t>Uno</a:t>
            </a:r>
            <a:endParaRPr lang="pt-BR" sz="2000" b="1" dirty="0">
              <a:latin typeface="Exo 2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Plataforma de Prototipagem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Eletrônica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Hardware de placa única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Melhorar/Automatizar/Criar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>
              <a:latin typeface="Exo 2" pitchFamily="50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1343284" y="3388848"/>
            <a:ext cx="1213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>
                <a:latin typeface="Exo 2" pitchFamily="50" charset="0"/>
              </a:rPr>
              <a:t>SENSOR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451806" y="6118114"/>
            <a:ext cx="3500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Captura a Umidade e temperatura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3519653" y="5123259"/>
            <a:ext cx="30487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Recebe o registro da umidade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temperatura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6123391" y="721938"/>
            <a:ext cx="2365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>
                <a:latin typeface="Exo 2" pitchFamily="50" charset="0"/>
              </a:rPr>
              <a:t>Envia para Nuvem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7687197" y="4400891"/>
            <a:ext cx="2804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 smtClean="0">
                <a:latin typeface="Exo 2" pitchFamily="50" charset="0"/>
              </a:rPr>
              <a:t>Recebe/Guarda </a:t>
            </a:r>
            <a:r>
              <a:rPr lang="pt-BR" sz="2400" b="1" dirty="0">
                <a:latin typeface="Exo 2" pitchFamily="50" charset="0"/>
              </a:rPr>
              <a:t>Dados</a:t>
            </a:r>
          </a:p>
        </p:txBody>
      </p:sp>
      <p:pic>
        <p:nvPicPr>
          <p:cNvPr id="13" name="Imagem 12" descr="node j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51554" y="5631701"/>
            <a:ext cx="1590450" cy="972825"/>
          </a:xfrm>
          <a:prstGeom prst="rect">
            <a:avLst/>
          </a:prstGeom>
        </p:spPr>
      </p:pic>
      <p:sp>
        <p:nvSpPr>
          <p:cNvPr id="16" name="Retângulo Arredondado 15"/>
          <p:cNvSpPr/>
          <p:nvPr/>
        </p:nvSpPr>
        <p:spPr>
          <a:xfrm>
            <a:off x="10030051" y="5607258"/>
            <a:ext cx="2023404" cy="997268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305407" y="819713"/>
            <a:ext cx="1442512" cy="99664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17162" y="5735367"/>
            <a:ext cx="1981599" cy="1012424"/>
          </a:xfrm>
          <a:prstGeom prst="rect">
            <a:avLst/>
          </a:prstGeom>
        </p:spPr>
      </p:pic>
      <p:sp>
        <p:nvSpPr>
          <p:cNvPr id="18" name="Retângulo Arredondado 17"/>
          <p:cNvSpPr/>
          <p:nvPr/>
        </p:nvSpPr>
        <p:spPr>
          <a:xfrm>
            <a:off x="7817162" y="5737999"/>
            <a:ext cx="2037325" cy="903744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Arredondado 18"/>
          <p:cNvSpPr/>
          <p:nvPr/>
        </p:nvSpPr>
        <p:spPr>
          <a:xfrm>
            <a:off x="10305407" y="997527"/>
            <a:ext cx="1442512" cy="665018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10041895" y="5262369"/>
            <a:ext cx="1999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Criar Servidor WEB</a:t>
            </a:r>
            <a:endParaRPr lang="pt-BR" b="1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7947389" y="5168330"/>
            <a:ext cx="1776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Transferência</a:t>
            </a:r>
          </a:p>
          <a:p>
            <a:pPr algn="ctr"/>
            <a:r>
              <a:rPr lang="pt-BR" b="1" dirty="0" smtClean="0"/>
              <a:t>Dados</a:t>
            </a:r>
            <a:endParaRPr lang="pt-BR" b="1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10305407" y="1695260"/>
            <a:ext cx="1443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/>
              <a:t>Programação</a:t>
            </a:r>
          </a:p>
          <a:p>
            <a:pPr algn="ctr"/>
            <a:r>
              <a:rPr lang="pt-BR" b="1" dirty="0" err="1" smtClean="0"/>
              <a:t>Arduino</a:t>
            </a:r>
            <a:endParaRPr lang="pt-BR" b="1" dirty="0"/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60115" y="1927377"/>
            <a:ext cx="1521196" cy="152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3488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25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/>
              <a:t>Etapas</a:t>
            </a:r>
            <a:r>
              <a:rPr lang="pt-BR" sz="3600" dirty="0"/>
              <a:t> </a:t>
            </a:r>
            <a:r>
              <a:rPr lang="pt-BR" sz="3600" dirty="0" smtClean="0"/>
              <a:t>- desenvolvimento</a:t>
            </a:r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5317" y="1897811"/>
            <a:ext cx="874395" cy="534838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1078302"/>
            <a:ext cx="210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841459" y="5253488"/>
            <a:ext cx="897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DHT11</a:t>
            </a: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8999031" y="1220788"/>
            <a:ext cx="2344180" cy="2297990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32308" y="4644434"/>
            <a:ext cx="1521196" cy="152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75591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26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/>
              <a:t>Etapas</a:t>
            </a:r>
            <a:r>
              <a:rPr lang="pt-BR" sz="3600" dirty="0"/>
              <a:t> </a:t>
            </a:r>
            <a:r>
              <a:rPr lang="pt-BR" sz="3600" dirty="0" smtClean="0"/>
              <a:t>- desenvolvimento</a:t>
            </a:r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5317" y="1897811"/>
            <a:ext cx="874395" cy="534838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1078302"/>
            <a:ext cx="210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841459" y="5253488"/>
            <a:ext cx="897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DHT11</a:t>
            </a: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8999031" y="4318841"/>
            <a:ext cx="2344180" cy="2297990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32308" y="4644434"/>
            <a:ext cx="1521196" cy="152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35342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>
          <a:xfrm>
            <a:off x="1938322" y="1863134"/>
            <a:ext cx="8546987" cy="5225211"/>
          </a:xfrm>
        </p:spPr>
        <p:txBody>
          <a:bodyPr>
            <a:normAutofit/>
          </a:bodyPr>
          <a:lstStyle/>
          <a:p>
            <a:r>
              <a:rPr lang="pt-BR" sz="4000" dirty="0" smtClean="0"/>
              <a:t> captura </a:t>
            </a:r>
            <a:r>
              <a:rPr lang="pt-BR" sz="4000" dirty="0"/>
              <a:t>dados gráficos sobre a temperatura </a:t>
            </a:r>
            <a:r>
              <a:rPr lang="pt-BR" sz="4000" dirty="0" smtClean="0"/>
              <a:t>e </a:t>
            </a:r>
            <a:r>
              <a:rPr lang="pt-BR" sz="4000" dirty="0"/>
              <a:t> </a:t>
            </a:r>
            <a:r>
              <a:rPr lang="pt-BR" sz="4000" dirty="0" smtClean="0"/>
              <a:t>umidade </a:t>
            </a:r>
            <a:r>
              <a:rPr lang="pt-BR" sz="4000" dirty="0"/>
              <a:t>de uma estufa, conscientizando o cliente sobre o estado atual para a cultivação.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27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1938322" y="521243"/>
            <a:ext cx="9779211" cy="694428"/>
          </a:xfrm>
        </p:spPr>
        <p:txBody>
          <a:bodyPr>
            <a:noAutofit/>
          </a:bodyPr>
          <a:lstStyle/>
          <a:p>
            <a:r>
              <a:rPr lang="pt-BR" sz="4400" dirty="0" smtClean="0"/>
              <a:t>Sensor:</a:t>
            </a:r>
            <a:endParaRPr lang="pt-BR" sz="44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92464" y="3775756"/>
            <a:ext cx="2684392" cy="268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9126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28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/>
              <a:t>Etapas</a:t>
            </a:r>
            <a:r>
              <a:rPr lang="pt-BR" sz="3600" dirty="0"/>
              <a:t> </a:t>
            </a:r>
            <a:r>
              <a:rPr lang="pt-BR" sz="3600" dirty="0" smtClean="0"/>
              <a:t>- desenvolvimento</a:t>
            </a:r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5317" y="1897811"/>
            <a:ext cx="874395" cy="534838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1078302"/>
            <a:ext cx="210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841459" y="5253488"/>
            <a:ext cx="897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DHT11</a:t>
            </a: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8999031" y="4318841"/>
            <a:ext cx="2344180" cy="2297990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32308" y="4644434"/>
            <a:ext cx="1521196" cy="152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67496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29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/>
              <a:t>Etapas</a:t>
            </a:r>
            <a:r>
              <a:rPr lang="pt-BR" sz="3600" dirty="0"/>
              <a:t> </a:t>
            </a:r>
            <a:r>
              <a:rPr lang="pt-BR" sz="3600" dirty="0" smtClean="0"/>
              <a:t>- desenvolvimento</a:t>
            </a:r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5317" y="1897811"/>
            <a:ext cx="874395" cy="534838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1078302"/>
            <a:ext cx="210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841459" y="5253488"/>
            <a:ext cx="897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DHT11</a:t>
            </a: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4759551" y="3659195"/>
            <a:ext cx="2344180" cy="2297990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32308" y="4644434"/>
            <a:ext cx="1521196" cy="152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65754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6000" b="1" dirty="0" smtClean="0">
                <a:solidFill>
                  <a:srgbClr val="5B9BD5"/>
                </a:solidFill>
                <a:latin typeface="Exo 2" pitchFamily="50" charset="0"/>
                <a:ea typeface="+mn-ea"/>
                <a:cs typeface="+mn-cs"/>
              </a:rPr>
              <a:t>MERCADO:</a:t>
            </a:r>
            <a:endParaRPr lang="pt-BR" sz="6000" b="1" dirty="0">
              <a:solidFill>
                <a:srgbClr val="5B9BD5"/>
              </a:solidFill>
              <a:latin typeface="Exo 2" pitchFamily="50" charset="0"/>
              <a:ea typeface="+mn-ea"/>
              <a:cs typeface="+mn-cs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29574" y="1471942"/>
            <a:ext cx="10515600" cy="43513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3200" dirty="0">
                <a:latin typeface="Exo 2" pitchFamily="50" charset="0"/>
              </a:rPr>
              <a:t>D</a:t>
            </a:r>
            <a:r>
              <a:rPr lang="pt-BR" sz="3200" dirty="0" smtClean="0">
                <a:latin typeface="Exo 2" pitchFamily="50" charset="0"/>
              </a:rPr>
              <a:t>estinado </a:t>
            </a:r>
            <a:r>
              <a:rPr lang="pt-BR" sz="3200" dirty="0">
                <a:latin typeface="Exo 2" pitchFamily="50" charset="0"/>
              </a:rPr>
              <a:t>ao cultivo de alimentos orgânicos em ambientes fechados,</a:t>
            </a:r>
          </a:p>
          <a:p>
            <a:pPr algn="ctr"/>
            <a:r>
              <a:rPr lang="pt-BR" sz="3200" dirty="0" smtClean="0">
                <a:latin typeface="Exo 2" pitchFamily="50" charset="0"/>
              </a:rPr>
              <a:t>integrando o nosso produto (sensor) para o controle da umidade e temperatura das estufas Indoor ao </a:t>
            </a:r>
            <a:r>
              <a:rPr lang="pt-BR" sz="3200" dirty="0" smtClean="0">
                <a:latin typeface="Exo 2" pitchFamily="50" charset="0"/>
              </a:rPr>
              <a:t>consumidor. </a:t>
            </a:r>
            <a:endParaRPr lang="pt-BR" sz="3200" dirty="0" smtClean="0">
              <a:latin typeface="Exo 2" pitchFamily="50" charset="0"/>
            </a:endParaRPr>
          </a:p>
          <a:p>
            <a:pPr algn="ctr"/>
            <a:r>
              <a:rPr lang="pt-BR" sz="3200" b="1" dirty="0" smtClean="0">
                <a:solidFill>
                  <a:srgbClr val="32B9CD"/>
                </a:solidFill>
                <a:latin typeface="Exo 2" pitchFamily="50" charset="0"/>
              </a:rPr>
              <a:t>Estufas</a:t>
            </a:r>
          </a:p>
          <a:p>
            <a:pPr algn="ctr"/>
            <a:r>
              <a:rPr lang="pt-BR" sz="3200" dirty="0" smtClean="0">
                <a:latin typeface="Exo 2" pitchFamily="50" charset="0"/>
              </a:rPr>
              <a:t>Incentivo a alimentação saudável, livre de agrotóxicos, e de</a:t>
            </a:r>
          </a:p>
          <a:p>
            <a:pPr algn="ctr"/>
            <a:r>
              <a:rPr lang="pt-BR" sz="3200" dirty="0" smtClean="0">
                <a:latin typeface="Exo 2" pitchFamily="50" charset="0"/>
              </a:rPr>
              <a:t>grandes pragas, visando lucro em um futuro próximo.</a:t>
            </a:r>
          </a:p>
          <a:p>
            <a:pPr marL="0" indent="0" algn="ctr">
              <a:buNone/>
            </a:pPr>
            <a:endParaRPr lang="pt-BR" sz="3200" dirty="0">
              <a:latin typeface="Exo 2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9780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10000" b="90000" l="10000" r="90000">
                        <a14:foregroundMark x1="14448" y1="27533" x2="14448" y2="27267"/>
                        <a14:foregroundMark x1="14123" y1="24733" x2="14123" y2="24733"/>
                        <a14:foregroundMark x1="14123" y1="35267" x2="14123" y2="84200"/>
                        <a14:foregroundMark x1="13799" y1="35000" x2="14123" y2="190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111812" y="2197290"/>
            <a:ext cx="3922120" cy="5324630"/>
          </a:xfrm>
          <a:prstGeom prst="rect">
            <a:avLst/>
          </a:prstGeom>
        </p:spPr>
      </p:pic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>
          <a:xfrm>
            <a:off x="1609229" y="1065645"/>
            <a:ext cx="8546987" cy="2841338"/>
          </a:xfrm>
        </p:spPr>
        <p:txBody>
          <a:bodyPr>
            <a:normAutofit fontScale="92500" lnSpcReduction="10000"/>
          </a:bodyPr>
          <a:lstStyle/>
          <a:p>
            <a:r>
              <a:rPr lang="pt-BR" sz="3200" dirty="0" smtClean="0"/>
              <a:t>Cultiva </a:t>
            </a:r>
            <a:r>
              <a:rPr lang="pt-BR" sz="3200" dirty="0"/>
              <a:t>alimentos em casa, sem a necessidade de se locomover em grande escala para a compra dos produtos. </a:t>
            </a:r>
            <a:endParaRPr lang="pt-BR" sz="3200" dirty="0" smtClean="0"/>
          </a:p>
          <a:p>
            <a:r>
              <a:rPr lang="pt-BR" sz="3200" dirty="0" smtClean="0"/>
              <a:t>Promove </a:t>
            </a:r>
            <a:r>
              <a:rPr lang="pt-BR" sz="3200" dirty="0"/>
              <a:t>um pequeno espaço para o cultivo, sem a necessidade de pátio, terraço ou </a:t>
            </a:r>
            <a:r>
              <a:rPr lang="pt-BR" sz="3200" dirty="0" smtClean="0"/>
              <a:t>sacada.</a:t>
            </a:r>
            <a:endParaRPr lang="pt-BR" sz="32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30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pt-BR" sz="4800" dirty="0" smtClean="0"/>
              <a:t>Estufa:</a:t>
            </a:r>
            <a:endParaRPr lang="pt-BR" sz="48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6943" y="4017818"/>
            <a:ext cx="3871581" cy="217776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81647" y="4294552"/>
            <a:ext cx="1674160" cy="167416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76848" y="4180038"/>
            <a:ext cx="1869194" cy="1788674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73206" y="4294552"/>
            <a:ext cx="1674160" cy="167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4171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ambient.0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395390" y="100380"/>
            <a:ext cx="5779700" cy="3467820"/>
          </a:xfrm>
          <a:prstGeom prst="rect">
            <a:avLst/>
          </a:prstGeom>
        </p:spPr>
      </p:pic>
      <p:pic>
        <p:nvPicPr>
          <p:cNvPr id="3" name="Imagem 2" descr="arduin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02430" y="4521824"/>
            <a:ext cx="2119745" cy="2119745"/>
          </a:xfrm>
          <a:prstGeom prst="rect">
            <a:avLst/>
          </a:prstGeom>
        </p:spPr>
      </p:pic>
      <p:pic>
        <p:nvPicPr>
          <p:cNvPr id="6" name="Imagem 5" descr="nuve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76730" y="3568200"/>
            <a:ext cx="1921714" cy="1175297"/>
          </a:xfrm>
          <a:prstGeom prst="rect">
            <a:avLst/>
          </a:prstGeom>
        </p:spPr>
      </p:pic>
      <p:sp>
        <p:nvSpPr>
          <p:cNvPr id="9" name="Seta em Curva para a Direita 8"/>
          <p:cNvSpPr/>
          <p:nvPr/>
        </p:nvSpPr>
        <p:spPr>
          <a:xfrm rot="20762537">
            <a:off x="654841" y="4019896"/>
            <a:ext cx="997528" cy="165839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Seta para a Direita 10"/>
          <p:cNvSpPr/>
          <p:nvPr/>
        </p:nvSpPr>
        <p:spPr>
          <a:xfrm>
            <a:off x="3887018" y="5290420"/>
            <a:ext cx="1246908" cy="617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em Curva para Cima 11"/>
          <p:cNvSpPr/>
          <p:nvPr/>
        </p:nvSpPr>
        <p:spPr>
          <a:xfrm rot="19761890">
            <a:off x="8920197" y="5377991"/>
            <a:ext cx="1551710" cy="93336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6" name="Imagem 15" descr="sit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76910" y="828138"/>
            <a:ext cx="1721353" cy="1725283"/>
          </a:xfrm>
          <a:prstGeom prst="rect">
            <a:avLst/>
          </a:prstGeom>
        </p:spPr>
      </p:pic>
      <p:sp>
        <p:nvSpPr>
          <p:cNvPr id="17" name="Seta para Cima 16"/>
          <p:cNvSpPr/>
          <p:nvPr/>
        </p:nvSpPr>
        <p:spPr>
          <a:xfrm>
            <a:off x="9829768" y="2707394"/>
            <a:ext cx="415636" cy="83911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81570" y="4612447"/>
            <a:ext cx="1521196" cy="152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5047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ambient.0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395390" y="100380"/>
            <a:ext cx="5779700" cy="3467820"/>
          </a:xfrm>
          <a:prstGeom prst="rect">
            <a:avLst/>
          </a:prstGeom>
        </p:spPr>
      </p:pic>
      <p:pic>
        <p:nvPicPr>
          <p:cNvPr id="3" name="Imagem 2" descr="arduin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02430" y="4521824"/>
            <a:ext cx="2119745" cy="211974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507673" y="449295"/>
            <a:ext cx="3575209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latin typeface="Exo 2" pitchFamily="50" charset="0"/>
              </a:rPr>
              <a:t>Estufa de cultivo fechado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latin typeface="Exo 2" pitchFamily="50" charset="0"/>
              </a:rPr>
              <a:t>Desenvolvimento de plantas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latin typeface="Exo 2" pitchFamily="50" charset="0"/>
              </a:rPr>
              <a:t>Vegetais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latin typeface="Exo 2" pitchFamily="50" charset="0"/>
              </a:rPr>
              <a:t>Orgânicos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latin typeface="Exo 2" pitchFamily="50" charset="0"/>
              </a:rPr>
              <a:t>Plantas Exóticas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latin typeface="Exo 2" pitchFamily="50" charset="0"/>
              </a:rPr>
              <a:t>medicinais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latin typeface="Exo 2" pitchFamily="50" charset="0"/>
              </a:rPr>
              <a:t>etc.</a:t>
            </a:r>
          </a:p>
          <a:p>
            <a:endParaRPr lang="pt-BR" sz="2800" dirty="0">
              <a:latin typeface="Bebas Neue Bold" panose="020B0606020202050201" pitchFamily="34" charset="0"/>
            </a:endParaRPr>
          </a:p>
        </p:txBody>
      </p:sp>
      <p:pic>
        <p:nvPicPr>
          <p:cNvPr id="6" name="Imagem 5" descr="nuve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76730" y="3568200"/>
            <a:ext cx="1921714" cy="1175297"/>
          </a:xfrm>
          <a:prstGeom prst="rect">
            <a:avLst/>
          </a:prstGeom>
        </p:spPr>
      </p:pic>
      <p:sp>
        <p:nvSpPr>
          <p:cNvPr id="9" name="Seta em Curva para a Direita 8"/>
          <p:cNvSpPr/>
          <p:nvPr/>
        </p:nvSpPr>
        <p:spPr>
          <a:xfrm rot="20762537">
            <a:off x="654841" y="4019896"/>
            <a:ext cx="997528" cy="165839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Seta para a Direita 10"/>
          <p:cNvSpPr/>
          <p:nvPr/>
        </p:nvSpPr>
        <p:spPr>
          <a:xfrm>
            <a:off x="3887018" y="5290420"/>
            <a:ext cx="1246908" cy="617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em Curva para Cima 11"/>
          <p:cNvSpPr/>
          <p:nvPr/>
        </p:nvSpPr>
        <p:spPr>
          <a:xfrm rot="19761890">
            <a:off x="8920197" y="5377991"/>
            <a:ext cx="1551710" cy="93336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6" name="Imagem 15" descr="sit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76910" y="828138"/>
            <a:ext cx="1721353" cy="1725283"/>
          </a:xfrm>
          <a:prstGeom prst="rect">
            <a:avLst/>
          </a:prstGeom>
        </p:spPr>
      </p:pic>
      <p:sp>
        <p:nvSpPr>
          <p:cNvPr id="17" name="Seta para Cima 16"/>
          <p:cNvSpPr/>
          <p:nvPr/>
        </p:nvSpPr>
        <p:spPr>
          <a:xfrm>
            <a:off x="9829768" y="2707394"/>
            <a:ext cx="415636" cy="83911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1757679" y="3895547"/>
            <a:ext cx="37968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1" dirty="0" smtClean="0"/>
              <a:t>Sensor</a:t>
            </a:r>
          </a:p>
          <a:p>
            <a:r>
              <a:rPr lang="pt-BR" sz="2000" b="1" dirty="0" smtClean="0"/>
              <a:t>Captura de umidade/temperatura</a:t>
            </a:r>
            <a:endParaRPr lang="pt-BR" sz="2000" b="1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6305815" y="3924074"/>
            <a:ext cx="15240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1" dirty="0" smtClean="0"/>
              <a:t>Receber </a:t>
            </a:r>
            <a:endParaRPr lang="pt-BR" sz="2000" b="1" dirty="0"/>
          </a:p>
          <a:p>
            <a:r>
              <a:rPr lang="pt-BR" sz="2000" b="1" dirty="0" smtClean="0"/>
              <a:t>temperatura</a:t>
            </a:r>
            <a:endParaRPr lang="pt-BR" sz="2000" b="1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10579384" y="3277743"/>
            <a:ext cx="1555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/>
              <a:t>Registrado</a:t>
            </a:r>
          </a:p>
          <a:p>
            <a:r>
              <a:rPr lang="pt-BR" b="1" dirty="0" smtClean="0"/>
              <a:t>Nuvem/Banco</a:t>
            </a:r>
            <a:endParaRPr lang="pt-BR" b="1" dirty="0"/>
          </a:p>
        </p:txBody>
      </p:sp>
      <p:sp>
        <p:nvSpPr>
          <p:cNvPr id="23" name="Retângulo 22"/>
          <p:cNvSpPr/>
          <p:nvPr/>
        </p:nvSpPr>
        <p:spPr>
          <a:xfrm>
            <a:off x="7351555" y="1545133"/>
            <a:ext cx="17508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000" b="1" dirty="0"/>
              <a:t>Exibido na tela</a:t>
            </a:r>
          </a:p>
        </p:txBody>
      </p:sp>
      <p:sp>
        <p:nvSpPr>
          <p:cNvPr id="7" name="Seta em Curva para Baixo 6"/>
          <p:cNvSpPr/>
          <p:nvPr/>
        </p:nvSpPr>
        <p:spPr>
          <a:xfrm flipH="1">
            <a:off x="6406443" y="695583"/>
            <a:ext cx="1815733" cy="84955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68259" y="1594374"/>
            <a:ext cx="1410871" cy="222604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3773844" y="2707394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/>
              <a:t>Usuário Final</a:t>
            </a:r>
            <a:endParaRPr lang="pt-BR" b="1" dirty="0"/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81570" y="4612447"/>
            <a:ext cx="1521196" cy="152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3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15527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latin typeface="Exo 2" pitchFamily="50" charset="0"/>
              </a:rPr>
              <a:t>SLA</a:t>
            </a:r>
            <a:r>
              <a:rPr lang="pt-BR" sz="4000" dirty="0" smtClean="0">
                <a:solidFill>
                  <a:srgbClr val="32B9CD"/>
                </a:solidFill>
                <a:latin typeface="Exo 2" pitchFamily="50" charset="0"/>
              </a:rPr>
              <a:t>(Acordo </a:t>
            </a:r>
            <a:r>
              <a:rPr lang="pt-BR" sz="4000" dirty="0" smtClean="0">
                <a:solidFill>
                  <a:srgbClr val="32B9CD"/>
                </a:solidFill>
                <a:latin typeface="Exo 2" pitchFamily="50" charset="0"/>
              </a:rPr>
              <a:t>de Nível de Serviço)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0" y="1026543"/>
            <a:ext cx="6029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latin typeface="Exo 2" pitchFamily="50" charset="0"/>
              </a:rPr>
              <a:t>Equipamento:</a:t>
            </a:r>
            <a:endParaRPr lang="pt-BR" sz="2400" b="1" dirty="0" smtClean="0">
              <a:latin typeface="Exo 2" pitchFamily="50" charset="0"/>
            </a:endParaRPr>
          </a:p>
        </p:txBody>
      </p:sp>
      <p:cxnSp>
        <p:nvCxnSpPr>
          <p:cNvPr id="9" name="Conector reto 8"/>
          <p:cNvCxnSpPr/>
          <p:nvPr/>
        </p:nvCxnSpPr>
        <p:spPr>
          <a:xfrm rot="16200000" flipH="1">
            <a:off x="3532518" y="3817189"/>
            <a:ext cx="5089585" cy="603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568170" y="1742537"/>
            <a:ext cx="49981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latin typeface="Exo 2" pitchFamily="50" charset="0"/>
              </a:rPr>
              <a:t>Para o melhor atendimento, e redução de tempo,  adicionamos uma unidade da nossa empresa no centro de cada região do estado, e escolhemos como veículo  a moto, para melhor locomoção até a residência do </a:t>
            </a:r>
            <a:r>
              <a:rPr lang="pt-BR" sz="2000" dirty="0" smtClean="0">
                <a:latin typeface="Exo 2" pitchFamily="50" charset="0"/>
              </a:rPr>
              <a:t>cliente para conserto ou troca do equipamento. </a:t>
            </a:r>
            <a:endParaRPr lang="pt-BR" sz="2000" dirty="0" smtClean="0">
              <a:latin typeface="Exo 2" pitchFamily="50" charset="0"/>
            </a:endParaRPr>
          </a:p>
        </p:txBody>
      </p:sp>
      <p:pic>
        <p:nvPicPr>
          <p:cNvPr id="11" name="Imagem 10" descr="logistic-shipping-vehicles-002-512 (1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4500" y="4651898"/>
            <a:ext cx="2111154" cy="1818396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3071673" y="5228947"/>
            <a:ext cx="28280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latin typeface="Exo 2" pitchFamily="50" charset="0"/>
              </a:rPr>
              <a:t>00:40 </a:t>
            </a:r>
            <a:r>
              <a:rPr lang="pt-BR" sz="2000" dirty="0" smtClean="0">
                <a:latin typeface="Exo 2" pitchFamily="50" charset="0"/>
              </a:rPr>
              <a:t>/ </a:t>
            </a:r>
            <a:r>
              <a:rPr lang="pt-BR" sz="2000" dirty="0" smtClean="0">
                <a:latin typeface="Exo 2" pitchFamily="50" charset="0"/>
              </a:rPr>
              <a:t>locomoção</a:t>
            </a:r>
          </a:p>
          <a:p>
            <a:r>
              <a:rPr lang="pt-BR" sz="2000" dirty="0" smtClean="0">
                <a:latin typeface="Exo 2" pitchFamily="50" charset="0"/>
              </a:rPr>
              <a:t>00:15/ manutenção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6045693" y="1003176"/>
            <a:ext cx="6146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latin typeface="Exo 2" pitchFamily="50" charset="0"/>
              </a:rPr>
              <a:t>Sistema: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6667129" y="1784411"/>
            <a:ext cx="5122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latin typeface="Exo 2" pitchFamily="50" charset="0"/>
              </a:rPr>
              <a:t>Data </a:t>
            </a:r>
            <a:r>
              <a:rPr lang="pt-BR" sz="2000" dirty="0" smtClean="0">
                <a:latin typeface="Exo 2" pitchFamily="50" charset="0"/>
              </a:rPr>
              <a:t>Center: </a:t>
            </a:r>
            <a:r>
              <a:rPr lang="pt-BR" sz="2000" dirty="0" smtClean="0">
                <a:latin typeface="Exo 2" pitchFamily="50" charset="0"/>
              </a:rPr>
              <a:t>manutenção - </a:t>
            </a:r>
            <a:r>
              <a:rPr lang="pt-BR" sz="2000" dirty="0" smtClean="0">
                <a:latin typeface="Exo 2" pitchFamily="50" charset="0"/>
              </a:rPr>
              <a:t>00:15</a:t>
            </a:r>
            <a:endParaRPr lang="pt-BR" sz="2000" dirty="0" smtClean="0">
              <a:latin typeface="Exo 2" pitchFamily="50" charset="0"/>
            </a:endParaRPr>
          </a:p>
          <a:p>
            <a:pPr algn="ctr"/>
            <a:r>
              <a:rPr lang="pt-BR" sz="2000" dirty="0" smtClean="0">
                <a:latin typeface="Exo 2" pitchFamily="50" charset="0"/>
              </a:rPr>
              <a:t>Suporte/contato: </a:t>
            </a:r>
            <a:r>
              <a:rPr lang="pt-BR" sz="2000" dirty="0" smtClean="0">
                <a:latin typeface="Exo 2" pitchFamily="50" charset="0"/>
              </a:rPr>
              <a:t>00:05</a:t>
            </a:r>
          </a:p>
        </p:txBody>
      </p:sp>
      <p:pic>
        <p:nvPicPr>
          <p:cNvPr id="17" name="Imagem 16" descr="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16604" y="2760453"/>
            <a:ext cx="3089216" cy="30825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17035" y="308138"/>
            <a:ext cx="6691385" cy="669138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91720" y="2649522"/>
            <a:ext cx="1103567" cy="1741183"/>
          </a:xfrm>
          <a:prstGeom prst="rect">
            <a:avLst/>
          </a:prstGeom>
        </p:spPr>
      </p:pic>
      <p:pic>
        <p:nvPicPr>
          <p:cNvPr id="3" name="Imagem 2" descr="si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28260" y="272628"/>
            <a:ext cx="1248244" cy="1251094"/>
          </a:xfrm>
          <a:prstGeom prst="rect">
            <a:avLst/>
          </a:prstGeom>
        </p:spPr>
      </p:pic>
      <p:pic>
        <p:nvPicPr>
          <p:cNvPr id="4" name="Imagem 3" descr="nuvem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61972" y="2198205"/>
            <a:ext cx="1921714" cy="1175297"/>
          </a:xfrm>
          <a:prstGeom prst="rect">
            <a:avLst/>
          </a:prstGeom>
        </p:spPr>
      </p:pic>
      <p:pic>
        <p:nvPicPr>
          <p:cNvPr id="5" name="Imagem 4" descr="arduin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81719" y="4427536"/>
            <a:ext cx="2119745" cy="2119745"/>
          </a:xfrm>
          <a:prstGeom prst="rect">
            <a:avLst/>
          </a:prstGeom>
        </p:spPr>
      </p:pic>
      <p:pic>
        <p:nvPicPr>
          <p:cNvPr id="7" name="Imagem 6" descr="ambient.04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09369" y="1742292"/>
            <a:ext cx="3347331" cy="2246920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296213" y="254872"/>
            <a:ext cx="40776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latin typeface="Exo 2" pitchFamily="50" charset="0"/>
              </a:rPr>
              <a:t>Resultado Final: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09442" y="4841145"/>
            <a:ext cx="1521196" cy="152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4558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79764" y="251258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pt-BR" sz="9600" b="1" dirty="0">
                <a:latin typeface="Exo 2" pitchFamily="50" charset="0"/>
                <a:ea typeface="+mn-ea"/>
                <a:cs typeface="+mn-cs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xmlns="" val="301910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6000" b="1" dirty="0">
                <a:solidFill>
                  <a:srgbClr val="5B9BD5"/>
                </a:solidFill>
                <a:latin typeface="Exo 2" pitchFamily="50" charset="0"/>
                <a:ea typeface="+mn-ea"/>
                <a:cs typeface="+mn-cs"/>
              </a:rPr>
              <a:t>Clientes: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84375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pt-BR" sz="4000" dirty="0" smtClean="0">
                <a:latin typeface="Exo 2" pitchFamily="50" charset="0"/>
              </a:rPr>
              <a:t>-Voltado </a:t>
            </a:r>
            <a:r>
              <a:rPr lang="pt-BR" sz="4000" dirty="0">
                <a:latin typeface="Exo 2" pitchFamily="50" charset="0"/>
              </a:rPr>
              <a:t>publico que visa cultivar alimentos medicinais, orgânicos vegetais, hortaliças e </a:t>
            </a:r>
            <a:r>
              <a:rPr lang="pt-BR" sz="4000" dirty="0" smtClean="0">
                <a:latin typeface="Exo 2" pitchFamily="50" charset="0"/>
              </a:rPr>
              <a:t>etc.</a:t>
            </a:r>
          </a:p>
          <a:p>
            <a:pPr marL="0" indent="0" algn="ctr">
              <a:buNone/>
            </a:pPr>
            <a:r>
              <a:rPr lang="pt-BR" sz="4000" dirty="0" smtClean="0">
                <a:latin typeface="Exo 2" pitchFamily="50" charset="0"/>
              </a:rPr>
              <a:t>-moram </a:t>
            </a:r>
            <a:r>
              <a:rPr lang="pt-BR" sz="4000" dirty="0">
                <a:latin typeface="Exo 2" pitchFamily="50" charset="0"/>
              </a:rPr>
              <a:t>em apartamentos e condomínios fechados, além de residencial.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71568" y="4178315"/>
            <a:ext cx="4848864" cy="254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7566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5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ctr"/>
            <a:r>
              <a:rPr lang="pt-BR" sz="3600" dirty="0" smtClean="0"/>
              <a:t>HLD – High Level Design </a:t>
            </a:r>
            <a:endParaRPr lang="pt-BR" sz="3600" dirty="0"/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59259" y="1897811"/>
            <a:ext cx="1239377" cy="758085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983412"/>
            <a:ext cx="233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953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1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621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795998" y="5253488"/>
            <a:ext cx="988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b="1" dirty="0" smtClean="0">
                <a:latin typeface="Exo 2" pitchFamily="50" charset="0"/>
              </a:rPr>
              <a:t>DHT11</a:t>
            </a:r>
            <a:endParaRPr lang="pt-BR" sz="1600" b="1" dirty="0" smtClean="0">
              <a:latin typeface="Exo 2" pitchFamily="50" charset="0"/>
            </a:endParaRP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32308" y="4644434"/>
            <a:ext cx="1521196" cy="15211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294967295"/>
          </p:nvPr>
        </p:nvSpPr>
        <p:spPr>
          <a:xfrm>
            <a:off x="11622088" y="6564313"/>
            <a:ext cx="569912" cy="193675"/>
          </a:xfrm>
        </p:spPr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6</a:t>
            </a:fld>
            <a:endParaRPr lang="pt-BR" sz="798" dirty="0"/>
          </a:p>
        </p:txBody>
      </p:sp>
      <p:sp>
        <p:nvSpPr>
          <p:cNvPr id="6" name="Retângulo 5"/>
          <p:cNvSpPr/>
          <p:nvPr/>
        </p:nvSpPr>
        <p:spPr>
          <a:xfrm>
            <a:off x="359604" y="1016323"/>
            <a:ext cx="2630479" cy="897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TELA DE CADASTRO/LOGIN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506254" y="641229"/>
            <a:ext cx="166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Exo 2" pitchFamily="50" charset="0"/>
              </a:rPr>
              <a:t>Cliente:</a:t>
            </a:r>
          </a:p>
        </p:txBody>
      </p:sp>
      <p:sp>
        <p:nvSpPr>
          <p:cNvPr id="9" name="Seta para a direita 8"/>
          <p:cNvSpPr/>
          <p:nvPr/>
        </p:nvSpPr>
        <p:spPr>
          <a:xfrm>
            <a:off x="3042421" y="1125332"/>
            <a:ext cx="1407213" cy="6674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4540540" y="987568"/>
            <a:ext cx="2630479" cy="897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DEFINIR O TIPO DE ALIMENTO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80376" y="2297502"/>
            <a:ext cx="1667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Exo 2" pitchFamily="50" charset="0"/>
              </a:rPr>
              <a:t>Aplicação: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365356" y="2706631"/>
            <a:ext cx="1824166" cy="682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SERVIDOR WEB</a:t>
            </a:r>
          </a:p>
        </p:txBody>
      </p:sp>
      <p:sp>
        <p:nvSpPr>
          <p:cNvPr id="13" name="Seta para a direita 12"/>
          <p:cNvSpPr/>
          <p:nvPr/>
        </p:nvSpPr>
        <p:spPr>
          <a:xfrm>
            <a:off x="9340672" y="2805893"/>
            <a:ext cx="729666" cy="5616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2998161" y="2751988"/>
            <a:ext cx="1799639" cy="638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INTERFACE-HTML</a:t>
            </a:r>
          </a:p>
        </p:txBody>
      </p:sp>
      <p:sp>
        <p:nvSpPr>
          <p:cNvPr id="15" name="Seta para a direita 14"/>
          <p:cNvSpPr/>
          <p:nvPr/>
        </p:nvSpPr>
        <p:spPr>
          <a:xfrm>
            <a:off x="4865687" y="2777193"/>
            <a:ext cx="699007" cy="547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database-icon-106414-204216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08809" y="2546062"/>
            <a:ext cx="1130473" cy="1130473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5535455" y="2176730"/>
            <a:ext cx="928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 smtClean="0">
                <a:latin typeface="Exo 2" pitchFamily="50" charset="0"/>
              </a:rPr>
              <a:t>MySql</a:t>
            </a:r>
            <a:endParaRPr lang="pt-BR" sz="1600" b="1" dirty="0" smtClean="0">
              <a:latin typeface="Exo 2" pitchFamily="50" charset="0"/>
            </a:endParaRPr>
          </a:p>
        </p:txBody>
      </p:sp>
      <p:sp>
        <p:nvSpPr>
          <p:cNvPr id="18" name="Seta para a direita 17"/>
          <p:cNvSpPr/>
          <p:nvPr/>
        </p:nvSpPr>
        <p:spPr>
          <a:xfrm>
            <a:off x="6671673" y="2783857"/>
            <a:ext cx="729666" cy="5616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7471186" y="2777193"/>
            <a:ext cx="1799639" cy="638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ARDUINO UNO</a:t>
            </a:r>
          </a:p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C++/NODE J.S</a:t>
            </a:r>
          </a:p>
        </p:txBody>
      </p:sp>
      <p:sp>
        <p:nvSpPr>
          <p:cNvPr id="20" name="Seta para a direita 19"/>
          <p:cNvSpPr/>
          <p:nvPr/>
        </p:nvSpPr>
        <p:spPr>
          <a:xfrm>
            <a:off x="2239515" y="2799878"/>
            <a:ext cx="729666" cy="5616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10115792" y="2723678"/>
            <a:ext cx="1824166" cy="682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SENSOR DHT11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523508" y="3927892"/>
            <a:ext cx="1762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Exo 2" pitchFamily="50" charset="0"/>
              </a:rPr>
              <a:t>Gateway: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371107" y="4247883"/>
            <a:ext cx="1824166" cy="682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INTERNET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572391" y="5287990"/>
            <a:ext cx="1661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 smtClean="0">
                <a:latin typeface="Exo 2" pitchFamily="50" charset="0"/>
              </a:rPr>
              <a:t>Device</a:t>
            </a:r>
            <a:r>
              <a:rPr lang="pt-BR" b="1" dirty="0" smtClean="0">
                <a:latin typeface="Exo 2" pitchFamily="50" charset="0"/>
              </a:rPr>
              <a:t>:</a:t>
            </a:r>
          </a:p>
        </p:txBody>
      </p:sp>
      <p:sp>
        <p:nvSpPr>
          <p:cNvPr id="26" name="Retângulo 25"/>
          <p:cNvSpPr/>
          <p:nvPr/>
        </p:nvSpPr>
        <p:spPr>
          <a:xfrm>
            <a:off x="402737" y="5659740"/>
            <a:ext cx="1824166" cy="682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SENSOR </a:t>
            </a:r>
          </a:p>
        </p:txBody>
      </p:sp>
      <p:sp>
        <p:nvSpPr>
          <p:cNvPr id="27" name="Retângulo 26"/>
          <p:cNvSpPr/>
          <p:nvPr/>
        </p:nvSpPr>
        <p:spPr>
          <a:xfrm>
            <a:off x="5647020" y="5657322"/>
            <a:ext cx="1824166" cy="682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ESTUFA</a:t>
            </a:r>
          </a:p>
        </p:txBody>
      </p:sp>
      <p:sp>
        <p:nvSpPr>
          <p:cNvPr id="28" name="Retângulo 27"/>
          <p:cNvSpPr/>
          <p:nvPr/>
        </p:nvSpPr>
        <p:spPr>
          <a:xfrm>
            <a:off x="3013666" y="5665489"/>
            <a:ext cx="1824166" cy="682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ARDUINO</a:t>
            </a:r>
          </a:p>
        </p:txBody>
      </p:sp>
      <p:sp>
        <p:nvSpPr>
          <p:cNvPr id="29" name="Seta para a direita 28"/>
          <p:cNvSpPr/>
          <p:nvPr/>
        </p:nvSpPr>
        <p:spPr>
          <a:xfrm>
            <a:off x="2282014" y="5732962"/>
            <a:ext cx="699007" cy="547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Seta para a direita 29"/>
          <p:cNvSpPr/>
          <p:nvPr/>
        </p:nvSpPr>
        <p:spPr>
          <a:xfrm>
            <a:off x="4882724" y="5725678"/>
            <a:ext cx="699007" cy="547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/>
          <p:cNvSpPr/>
          <p:nvPr/>
        </p:nvSpPr>
        <p:spPr>
          <a:xfrm>
            <a:off x="2186539" y="8107"/>
            <a:ext cx="37866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b="1" dirty="0">
                <a:solidFill>
                  <a:srgbClr val="6BCDDC"/>
                </a:solidFill>
                <a:latin typeface="Exo 2"/>
              </a:rPr>
              <a:t>LLD – LOW LEVEL </a:t>
            </a:r>
            <a:r>
              <a:rPr lang="pt-BR" sz="3600" b="1" dirty="0" smtClean="0">
                <a:solidFill>
                  <a:srgbClr val="6BCDDC"/>
                </a:solidFill>
                <a:latin typeface="Exo 2"/>
              </a:rPr>
              <a:t>DESIGN</a:t>
            </a:r>
            <a:endParaRPr lang="pt-BR" sz="3600" b="1" dirty="0">
              <a:solidFill>
                <a:srgbClr val="6BCDDC"/>
              </a:solidFill>
              <a:latin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64390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" y="25016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 smtClean="0">
                <a:solidFill>
                  <a:srgbClr val="32B9CD"/>
                </a:solidFill>
                <a:latin typeface="Exo 2" pitchFamily="50" charset="0"/>
              </a:rPr>
              <a:t>Requisitos</a:t>
            </a:r>
          </a:p>
        </p:txBody>
      </p:sp>
      <p:cxnSp>
        <p:nvCxnSpPr>
          <p:cNvPr id="4" name="Conector reto 3"/>
          <p:cNvCxnSpPr>
            <a:stCxn id="2" idx="2"/>
          </p:cNvCxnSpPr>
          <p:nvPr/>
        </p:nvCxnSpPr>
        <p:spPr>
          <a:xfrm rot="16200000" flipH="1">
            <a:off x="3340974" y="3651524"/>
            <a:ext cx="5538809" cy="287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aixaDeTexto 5"/>
          <p:cNvSpPr txBox="1"/>
          <p:nvPr/>
        </p:nvSpPr>
        <p:spPr>
          <a:xfrm>
            <a:off x="0" y="1052423"/>
            <a:ext cx="6090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latin typeface="Exo 2" pitchFamily="50" charset="0"/>
              </a:rPr>
              <a:t>Funcionais: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6116128" y="1035170"/>
            <a:ext cx="6075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latin typeface="Exo 2" pitchFamily="50" charset="0"/>
              </a:rPr>
              <a:t>Não funcionais: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1035170" y="1846053"/>
            <a:ext cx="395089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pt-BR" sz="2000" dirty="0" smtClean="0">
                <a:latin typeface="Exo 2" pitchFamily="50" charset="0"/>
              </a:rPr>
              <a:t>Banco de dados – </a:t>
            </a:r>
            <a:r>
              <a:rPr lang="pt-BR" sz="2000" dirty="0" smtClean="0">
                <a:latin typeface="Exo 2" pitchFamily="50" charset="0"/>
              </a:rPr>
              <a:t>armazenamento;</a:t>
            </a:r>
          </a:p>
          <a:p>
            <a:pPr algn="ctr"/>
            <a:endParaRPr lang="pt-BR" sz="2000" dirty="0" smtClean="0">
              <a:latin typeface="Exo 2" pitchFamily="50" charset="0"/>
            </a:endParaRPr>
          </a:p>
          <a:p>
            <a:pPr algn="ctr">
              <a:buFont typeface="Arial" pitchFamily="34" charset="0"/>
              <a:buChar char="•"/>
            </a:pPr>
            <a:r>
              <a:rPr lang="pt-BR" sz="2000" dirty="0" smtClean="0">
                <a:latin typeface="Exo 2" pitchFamily="50" charset="0"/>
              </a:rPr>
              <a:t>Interface : home, pagina de cadastro e pagina do </a:t>
            </a:r>
            <a:r>
              <a:rPr lang="pt-BR" sz="2000" dirty="0" smtClean="0">
                <a:latin typeface="Exo 2" pitchFamily="50" charset="0"/>
              </a:rPr>
              <a:t>usuário;</a:t>
            </a:r>
          </a:p>
          <a:p>
            <a:pPr algn="ctr"/>
            <a:endParaRPr lang="pt-BR" sz="2000" dirty="0" smtClean="0">
              <a:latin typeface="Exo 2" pitchFamily="50" charset="0"/>
            </a:endParaRPr>
          </a:p>
          <a:p>
            <a:pPr algn="ctr">
              <a:buFont typeface="Arial" pitchFamily="34" charset="0"/>
              <a:buChar char="•"/>
            </a:pPr>
            <a:r>
              <a:rPr lang="pt-BR" sz="2000" dirty="0" smtClean="0">
                <a:latin typeface="Exo 2" pitchFamily="50" charset="0"/>
              </a:rPr>
              <a:t>Base de </a:t>
            </a:r>
            <a:r>
              <a:rPr lang="pt-BR" sz="2000" dirty="0" smtClean="0">
                <a:latin typeface="Exo 2" pitchFamily="50" charset="0"/>
              </a:rPr>
              <a:t>suporte;</a:t>
            </a:r>
          </a:p>
          <a:p>
            <a:pPr algn="ctr"/>
            <a:endParaRPr lang="pt-BR" sz="2000" dirty="0" smtClean="0">
              <a:latin typeface="Exo 2" pitchFamily="50" charset="0"/>
            </a:endParaRPr>
          </a:p>
          <a:p>
            <a:pPr algn="ctr">
              <a:buFont typeface="Arial" pitchFamily="34" charset="0"/>
              <a:buChar char="•"/>
            </a:pPr>
            <a:r>
              <a:rPr lang="pt-BR" sz="2000" dirty="0" smtClean="0">
                <a:latin typeface="Exo 2" pitchFamily="50" charset="0"/>
              </a:rPr>
              <a:t>Contato (chatbot)- "desejável "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8445497" y="1802921"/>
            <a:ext cx="16738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pt-BR" sz="2000" dirty="0" smtClean="0">
                <a:latin typeface="Exo 2" pitchFamily="50" charset="0"/>
              </a:rPr>
              <a:t>Estufa;</a:t>
            </a:r>
          </a:p>
          <a:p>
            <a:pPr algn="ctr"/>
            <a:endParaRPr lang="pt-BR" sz="2000" dirty="0" smtClean="0">
              <a:latin typeface="Exo 2" pitchFamily="50" charset="0"/>
            </a:endParaRPr>
          </a:p>
          <a:p>
            <a:pPr algn="ctr">
              <a:buFont typeface="Arial" pitchFamily="34" charset="0"/>
              <a:buChar char="•"/>
            </a:pPr>
            <a:r>
              <a:rPr lang="pt-BR" sz="2000" dirty="0" smtClean="0">
                <a:latin typeface="Exo 2" pitchFamily="50" charset="0"/>
              </a:rPr>
              <a:t>Internet;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63938" y="-51756"/>
            <a:ext cx="7078802" cy="707880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7126" y="228750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pt-BR" sz="10000" b="1" dirty="0" smtClean="0">
                <a:solidFill>
                  <a:srgbClr val="5B9BD5"/>
                </a:solidFill>
                <a:latin typeface="Exo 2" pitchFamily="50" charset="0"/>
                <a:ea typeface="+mn-ea"/>
                <a:cs typeface="+mn-cs"/>
              </a:rPr>
              <a:t>Etapas</a:t>
            </a:r>
            <a:endParaRPr lang="pt-BR" sz="10000" b="1" dirty="0">
              <a:solidFill>
                <a:srgbClr val="5B9BD5"/>
              </a:solidFill>
              <a:latin typeface="Exo 2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69046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9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/>
              <a:t>Etapas</a:t>
            </a:r>
            <a:r>
              <a:rPr lang="pt-BR" sz="3600" dirty="0"/>
              <a:t> </a:t>
            </a:r>
            <a:r>
              <a:rPr lang="pt-BR" sz="3600" dirty="0" smtClean="0"/>
              <a:t>- Desenvolvimento</a:t>
            </a:r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5317" y="1897811"/>
            <a:ext cx="874395" cy="534838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1078302"/>
            <a:ext cx="210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841459" y="5253488"/>
            <a:ext cx="897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DHT11</a:t>
            </a: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32308" y="4644434"/>
            <a:ext cx="1521196" cy="152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08044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1539</TotalTime>
  <Words>790</Words>
  <Application>Microsoft Office PowerPoint</Application>
  <PresentationFormat>Personalizar</PresentationFormat>
  <Paragraphs>268</Paragraphs>
  <Slides>35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36" baseType="lpstr">
      <vt:lpstr>Tema do Office</vt:lpstr>
      <vt:lpstr>Slide 1</vt:lpstr>
      <vt:lpstr>Cultivo Indoor</vt:lpstr>
      <vt:lpstr>MERCADO:</vt:lpstr>
      <vt:lpstr>Clientes:</vt:lpstr>
      <vt:lpstr>Slide 5</vt:lpstr>
      <vt:lpstr>Slide 6</vt:lpstr>
      <vt:lpstr>Slide 7</vt:lpstr>
      <vt:lpstr>Etapas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Obrigado!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 Best</dc:creator>
  <cp:lastModifiedBy>user</cp:lastModifiedBy>
  <cp:revision>129</cp:revision>
  <dcterms:created xsi:type="dcterms:W3CDTF">2018-02-05T13:35:33Z</dcterms:created>
  <dcterms:modified xsi:type="dcterms:W3CDTF">2018-10-08T03:04:45Z</dcterms:modified>
</cp:coreProperties>
</file>